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87" r:id="rId5"/>
    <p:sldId id="265" r:id="rId6"/>
    <p:sldId id="260" r:id="rId7"/>
    <p:sldId id="271" r:id="rId8"/>
    <p:sldId id="268" r:id="rId9"/>
    <p:sldId id="257" r:id="rId10"/>
    <p:sldId id="270" r:id="rId11"/>
    <p:sldId id="277" r:id="rId12"/>
    <p:sldId id="272" r:id="rId13"/>
    <p:sldId id="266" r:id="rId14"/>
    <p:sldId id="267" r:id="rId15"/>
    <p:sldId id="279" r:id="rId16"/>
    <p:sldId id="261" r:id="rId17"/>
    <p:sldId id="286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35785-0942-4624-B98A-725BA7DBC811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99D63-F42B-46B2-BD64-2EB629762F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24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574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1638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0698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2258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4770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2811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0189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712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921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0282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000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906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6760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9387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0567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24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13EF88-0B44-448F-9B76-5399351D4B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A721EDD-6A0B-41FC-876E-EE2D91A3BF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CA11EE-61E7-4745-9500-45DCE9A2D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51242B-1F52-47BA-9B92-1BAD7D1A6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1DC5DC-7B03-49E4-94F4-986F6A550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159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2D7386-84FD-4504-812C-D681EFC7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480C39-20BA-460E-B535-20996DF670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346024-C467-4F6F-885E-D933BCB18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CBD0B9-FC71-478E-934C-3878971F3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0D282C-DD0D-427D-BCE6-7FF2476A3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814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37E0AAF-EEE7-42AF-9132-9BCCA3AF91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B2525AC-1378-4FC0-8A9C-2C34B4A23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9A22BA-8F5A-45E7-930B-F7F18CD0B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9ED1EB-9521-44BD-B80B-B71B0AE87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C86B8A-EB3C-4AAF-9BAC-39D1FFC85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019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275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18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0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19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857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181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1924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538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0A67CA-9107-43A7-8E57-F4EBEF53C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0038A4-F893-4374-9F94-5C761C5B8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DF5E9B-620E-4764-976F-2CCD2CFC5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DE14AC-C81F-4667-ADBF-497E7FDA4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E9F70D-648D-4AF7-8F89-A24E0E301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954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438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82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542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927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9712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5928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573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40611B-AB27-4B05-A110-D38E87CCA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23D6CA-FD52-43C8-BBB4-E0F9D164E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B1AF7B-D43A-4D8B-8B41-6C6E00C9F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910F69-07AD-4EC5-A047-145B1B848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785371-F19D-4D66-8845-8F987FC15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77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C5EC41-E4E3-4345-A7D7-5A8756006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D3E55E-366D-49A6-8DED-957BA1D13D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CDFC99-4F44-488B-8D69-13C62FE47F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91C127-43ED-447F-A0AA-469DA17B6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1776F8-FD1C-40C1-97FA-E6476AA83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F7EDB8-7FA9-4865-BF73-22C74ED75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497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169418-127A-4096-BB4E-067280D00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F503F2C-D718-4D2D-8A76-586397CB4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58F25D-EE88-4E1C-94EC-FE42858558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936718-626E-4415-96FD-F16C5D6204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911B42-CD70-43D7-8C7D-41B86CCC2F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CE0365D-B954-4BA3-AA48-6C8BD7663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7DAE0A0-B363-4894-B192-D34CAE634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E2ADFB8-9101-4A80-B484-031A05C18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406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69EC75-A848-40B6-82E9-4D664AFC0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3DFBBA6-9ED2-45B8-A5CE-EE3AFA5FC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F0FCC8-CDFB-473C-8F18-EBA3D8542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DB582CE-9D7C-437F-94E5-E4E80FE46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071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CADA94-5C64-4188-8F08-11643FBF9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3F00259-F46B-4C7B-9F6F-3E4E4184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E11604C-1885-4F46-87F1-C084921BF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079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34478C-1EB3-434F-A140-B77659F29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6EB032-9BD7-47C7-B1EB-C21FC2B51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91DA1D-162E-44E7-8960-D85EB16649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9875F3-C2EE-4AC8-96AC-4F85339AF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249DDCC-AA58-4CF2-BE68-5ABEE2893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E7F68B-C6FC-4663-B605-B063532FD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340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D16636-23F1-40F5-8DB0-14628598E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87C6953-4EAF-471E-87A4-028BFEB29C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5955B5-0B3F-449E-A1D1-A4349D10EC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BD0AFA-4CF8-4C06-93FC-1845E8F3C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595496-FEB3-4EDB-AB57-EE65CA755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245C4C-5B8F-4E04-A38D-43108EDC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902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D8DB296-DFE1-4858-8E57-A09640C42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B3DFAD-C30D-4606-9453-D5927E684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45BDCC-FB39-4584-9D22-FCFB1C1A6F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54D2B-EA78-4D0F-BFCD-0D5C671F9EFD}" type="datetimeFigureOut">
              <a:rPr lang="zh-CN" altLang="en-US" smtClean="0"/>
              <a:t>2020/7/19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50FA82-3B15-4367-9BDF-0B631CEC50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6BC04E-EAA1-40CB-8811-14135D12D9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DA799-2826-49FF-985D-0FB5C4C9DD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993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8" r:id="rId17"/>
    <p:sldLayoutId id="2147483669" r:id="rId18"/>
    <p:sldLayoutId id="2147483670" r:id="rId19"/>
    <p:sldLayoutId id="2147483671" r:id="rId20"/>
    <p:sldLayoutId id="2147483673" r:id="rId21"/>
    <p:sldLayoutId id="2147483674" r:id="rId22"/>
    <p:sldLayoutId id="2147483675" r:id="rId23"/>
    <p:sldLayoutId id="2147483680" r:id="rId24"/>
    <p:sldLayoutId id="2147483682" r:id="rId25"/>
    <p:sldLayoutId id="2147483689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4229100" y="6170651"/>
            <a:ext cx="4016829" cy="47557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3154094" y="550398"/>
            <a:ext cx="5883812" cy="5757205"/>
            <a:chOff x="5322280" y="390377"/>
            <a:chExt cx="5883812" cy="5757205"/>
          </a:xfrm>
          <a:effectLst/>
        </p:grpSpPr>
        <p:sp>
          <p:nvSpPr>
            <p:cNvPr id="5" name="椭圆 4"/>
            <p:cNvSpPr/>
            <p:nvPr/>
          </p:nvSpPr>
          <p:spPr>
            <a:xfrm>
              <a:off x="5322280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6" name="椭圆 5"/>
            <p:cNvSpPr/>
            <p:nvPr/>
          </p:nvSpPr>
          <p:spPr>
            <a:xfrm>
              <a:off x="5378548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7" name="椭圆 6"/>
            <p:cNvSpPr/>
            <p:nvPr/>
          </p:nvSpPr>
          <p:spPr>
            <a:xfrm>
              <a:off x="5448887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5109847" y="2213783"/>
            <a:ext cx="1845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i="0" u="none" strike="noStrike" dirty="0" err="1">
                <a:solidFill>
                  <a:schemeClr val="bg2">
                    <a:lumMod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USvideos</a:t>
            </a:r>
            <a:endParaRPr lang="zh-CN" alt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615739" y="3052508"/>
            <a:ext cx="2960521" cy="461665"/>
          </a:xfrm>
          <a:prstGeom prst="rect">
            <a:avLst/>
          </a:prstGeom>
          <a:effectLst>
            <a:outerShdw blurRad="152400" dist="381000" dir="5400000" sx="94000" sy="94000" rotWithShape="0">
              <a:prstClr val="black">
                <a:alpha val="15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zh-CN" altLang="en-US" sz="2400" b="1" i="0" u="none" strike="noStrike" dirty="0">
                <a:solidFill>
                  <a:schemeClr val="bg2">
                    <a:lumMod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指标统计与榜单</a:t>
            </a:r>
            <a:endParaRPr lang="zh-CN" altLang="en-US" sz="2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875152" y="3621964"/>
            <a:ext cx="24416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排名、结论、发现、不足</a:t>
            </a:r>
          </a:p>
        </p:txBody>
      </p:sp>
    </p:spTree>
    <p:extLst>
      <p:ext uri="{BB962C8B-B14F-4D97-AF65-F5344CB8AC3E}">
        <p14:creationId xmlns:p14="http://schemas.microsoft.com/office/powerpoint/2010/main" val="396360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/>
      <p:bldP spid="10" grpId="0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786188" y="0"/>
            <a:ext cx="0" cy="685800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/>
          <p:cNvSpPr/>
          <p:nvPr/>
        </p:nvSpPr>
        <p:spPr>
          <a:xfrm>
            <a:off x="3275555" y="2607790"/>
            <a:ext cx="1050139" cy="1050139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10" name="矩形 9"/>
          <p:cNvSpPr/>
          <p:nvPr/>
        </p:nvSpPr>
        <p:spPr>
          <a:xfrm>
            <a:off x="2385284" y="493125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高产榜单</a:t>
            </a:r>
          </a:p>
        </p:txBody>
      </p:sp>
      <p:sp>
        <p:nvSpPr>
          <p:cNvPr id="16" name="椭圆 15"/>
          <p:cNvSpPr/>
          <p:nvPr/>
        </p:nvSpPr>
        <p:spPr>
          <a:xfrm>
            <a:off x="3464585" y="1531338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3436218" y="2866956"/>
            <a:ext cx="728812" cy="538114"/>
            <a:chOff x="7391401" y="3878263"/>
            <a:chExt cx="612775" cy="452438"/>
          </a:xfrm>
        </p:grpSpPr>
        <p:sp>
          <p:nvSpPr>
            <p:cNvPr id="18" name="Oval 73"/>
            <p:cNvSpPr>
              <a:spLocks noChangeArrowheads="1"/>
            </p:cNvSpPr>
            <p:nvPr/>
          </p:nvSpPr>
          <p:spPr bwMode="auto">
            <a:xfrm>
              <a:off x="7418388" y="4090988"/>
              <a:ext cx="239713" cy="239713"/>
            </a:xfrm>
            <a:prstGeom prst="ellipse">
              <a:avLst/>
            </a:pr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4"/>
            <p:cNvSpPr>
              <a:spLocks noChangeArrowheads="1"/>
            </p:cNvSpPr>
            <p:nvPr/>
          </p:nvSpPr>
          <p:spPr bwMode="auto">
            <a:xfrm>
              <a:off x="7737476" y="4090988"/>
              <a:ext cx="239713" cy="239713"/>
            </a:xfrm>
            <a:prstGeom prst="ellipse">
              <a:avLst/>
            </a:pr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Line 75"/>
            <p:cNvSpPr>
              <a:spLocks noChangeShapeType="1"/>
            </p:cNvSpPr>
            <p:nvPr/>
          </p:nvSpPr>
          <p:spPr bwMode="auto">
            <a:xfrm>
              <a:off x="7977188" y="4211638"/>
              <a:ext cx="26988" cy="0"/>
            </a:xfrm>
            <a:prstGeom prst="line">
              <a:avLst/>
            </a:pr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76"/>
            <p:cNvSpPr>
              <a:spLocks/>
            </p:cNvSpPr>
            <p:nvPr/>
          </p:nvSpPr>
          <p:spPr bwMode="auto">
            <a:xfrm>
              <a:off x="7391401" y="3878263"/>
              <a:ext cx="106363" cy="333375"/>
            </a:xfrm>
            <a:custGeom>
              <a:avLst/>
              <a:gdLst>
                <a:gd name="T0" fmla="*/ 17 w 67"/>
                <a:gd name="T1" fmla="*/ 210 h 210"/>
                <a:gd name="T2" fmla="*/ 0 w 67"/>
                <a:gd name="T3" fmla="*/ 210 h 210"/>
                <a:gd name="T4" fmla="*/ 34 w 67"/>
                <a:gd name="T5" fmla="*/ 0 h 210"/>
                <a:gd name="T6" fmla="*/ 67 w 67"/>
                <a:gd name="T7" fmla="*/ 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10">
                  <a:moveTo>
                    <a:pt x="17" y="210"/>
                  </a:moveTo>
                  <a:lnTo>
                    <a:pt x="0" y="210"/>
                  </a:lnTo>
                  <a:lnTo>
                    <a:pt x="34" y="0"/>
                  </a:lnTo>
                  <a:lnTo>
                    <a:pt x="67" y="8"/>
                  </a:lnTo>
                </a:path>
              </a:pathLst>
            </a:cu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77"/>
            <p:cNvSpPr>
              <a:spLocks/>
            </p:cNvSpPr>
            <p:nvPr/>
          </p:nvSpPr>
          <p:spPr bwMode="auto">
            <a:xfrm>
              <a:off x="7897813" y="3878263"/>
              <a:ext cx="106363" cy="333375"/>
            </a:xfrm>
            <a:custGeom>
              <a:avLst/>
              <a:gdLst>
                <a:gd name="T0" fmla="*/ 67 w 67"/>
                <a:gd name="T1" fmla="*/ 210 h 210"/>
                <a:gd name="T2" fmla="*/ 33 w 67"/>
                <a:gd name="T3" fmla="*/ 0 h 210"/>
                <a:gd name="T4" fmla="*/ 0 w 67"/>
                <a:gd name="T5" fmla="*/ 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210">
                  <a:moveTo>
                    <a:pt x="67" y="210"/>
                  </a:moveTo>
                  <a:lnTo>
                    <a:pt x="33" y="0"/>
                  </a:lnTo>
                  <a:lnTo>
                    <a:pt x="0" y="8"/>
                  </a:lnTo>
                </a:path>
              </a:pathLst>
            </a:cu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78"/>
            <p:cNvSpPr>
              <a:spLocks/>
            </p:cNvSpPr>
            <p:nvPr/>
          </p:nvSpPr>
          <p:spPr bwMode="auto">
            <a:xfrm>
              <a:off x="7658101" y="4144963"/>
              <a:ext cx="79375" cy="39688"/>
            </a:xfrm>
            <a:custGeom>
              <a:avLst/>
              <a:gdLst>
                <a:gd name="T0" fmla="*/ 0 w 24"/>
                <a:gd name="T1" fmla="*/ 12 h 12"/>
                <a:gd name="T2" fmla="*/ 12 w 24"/>
                <a:gd name="T3" fmla="*/ 0 h 12"/>
                <a:gd name="T4" fmla="*/ 24 w 24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2">
                  <a:moveTo>
                    <a:pt x="0" y="12"/>
                  </a:moveTo>
                  <a:cubicBezTo>
                    <a:pt x="0" y="5"/>
                    <a:pt x="6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</a:path>
              </a:pathLst>
            </a:cu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椭圆 23"/>
          <p:cNvSpPr/>
          <p:nvPr/>
        </p:nvSpPr>
        <p:spPr>
          <a:xfrm>
            <a:off x="3464585" y="4053242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25" name="组合 24"/>
          <p:cNvGrpSpPr/>
          <p:nvPr/>
        </p:nvGrpSpPr>
        <p:grpSpPr>
          <a:xfrm>
            <a:off x="3596883" y="4184456"/>
            <a:ext cx="360756" cy="378976"/>
            <a:chOff x="8686800" y="1042988"/>
            <a:chExt cx="785813" cy="825500"/>
          </a:xfrm>
        </p:grpSpPr>
        <p:sp>
          <p:nvSpPr>
            <p:cNvPr id="26" name="Freeform 56"/>
            <p:cNvSpPr>
              <a:spLocks/>
            </p:cNvSpPr>
            <p:nvPr/>
          </p:nvSpPr>
          <p:spPr bwMode="auto">
            <a:xfrm>
              <a:off x="8686800" y="1042988"/>
              <a:ext cx="425450" cy="825500"/>
            </a:xfrm>
            <a:custGeom>
              <a:avLst/>
              <a:gdLst>
                <a:gd name="T0" fmla="*/ 120 w 128"/>
                <a:gd name="T1" fmla="*/ 248 h 248"/>
                <a:gd name="T2" fmla="*/ 8 w 128"/>
                <a:gd name="T3" fmla="*/ 248 h 248"/>
                <a:gd name="T4" fmla="*/ 0 w 128"/>
                <a:gd name="T5" fmla="*/ 240 h 248"/>
                <a:gd name="T6" fmla="*/ 0 w 128"/>
                <a:gd name="T7" fmla="*/ 8 h 248"/>
                <a:gd name="T8" fmla="*/ 8 w 128"/>
                <a:gd name="T9" fmla="*/ 0 h 248"/>
                <a:gd name="T10" fmla="*/ 120 w 128"/>
                <a:gd name="T11" fmla="*/ 0 h 248"/>
                <a:gd name="T12" fmla="*/ 128 w 128"/>
                <a:gd name="T13" fmla="*/ 8 h 248"/>
                <a:gd name="T14" fmla="*/ 128 w 128"/>
                <a:gd name="T15" fmla="*/ 240 h 248"/>
                <a:gd name="T16" fmla="*/ 120 w 128"/>
                <a:gd name="T17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248">
                  <a:moveTo>
                    <a:pt x="120" y="248"/>
                  </a:moveTo>
                  <a:cubicBezTo>
                    <a:pt x="8" y="248"/>
                    <a:pt x="8" y="248"/>
                    <a:pt x="8" y="248"/>
                  </a:cubicBezTo>
                  <a:cubicBezTo>
                    <a:pt x="4" y="248"/>
                    <a:pt x="0" y="244"/>
                    <a:pt x="0" y="24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4" y="0"/>
                    <a:pt x="128" y="3"/>
                    <a:pt x="128" y="8"/>
                  </a:cubicBezTo>
                  <a:cubicBezTo>
                    <a:pt x="128" y="240"/>
                    <a:pt x="128" y="240"/>
                    <a:pt x="128" y="240"/>
                  </a:cubicBezTo>
                  <a:cubicBezTo>
                    <a:pt x="128" y="244"/>
                    <a:pt x="124" y="248"/>
                    <a:pt x="120" y="248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Line 57"/>
            <p:cNvSpPr>
              <a:spLocks noChangeShapeType="1"/>
            </p:cNvSpPr>
            <p:nvPr/>
          </p:nvSpPr>
          <p:spPr bwMode="auto">
            <a:xfrm>
              <a:off x="8847138" y="1096963"/>
              <a:ext cx="106363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Line 58"/>
            <p:cNvSpPr>
              <a:spLocks noChangeShapeType="1"/>
            </p:cNvSpPr>
            <p:nvPr/>
          </p:nvSpPr>
          <p:spPr bwMode="auto">
            <a:xfrm>
              <a:off x="8686800" y="1709738"/>
              <a:ext cx="42545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Line 59"/>
            <p:cNvSpPr>
              <a:spLocks noChangeShapeType="1"/>
            </p:cNvSpPr>
            <p:nvPr/>
          </p:nvSpPr>
          <p:spPr bwMode="auto">
            <a:xfrm>
              <a:off x="8686800" y="1150938"/>
              <a:ext cx="42545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Oval 60"/>
            <p:cNvSpPr>
              <a:spLocks noChangeArrowheads="1"/>
            </p:cNvSpPr>
            <p:nvPr/>
          </p:nvSpPr>
          <p:spPr bwMode="auto">
            <a:xfrm>
              <a:off x="8872538" y="1762125"/>
              <a:ext cx="53975" cy="53975"/>
            </a:xfrm>
            <a:prstGeom prst="ellips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61"/>
            <p:cNvSpPr>
              <a:spLocks/>
            </p:cNvSpPr>
            <p:nvPr/>
          </p:nvSpPr>
          <p:spPr bwMode="auto">
            <a:xfrm>
              <a:off x="9148763" y="1290638"/>
              <a:ext cx="323850" cy="338137"/>
            </a:xfrm>
            <a:custGeom>
              <a:avLst/>
              <a:gdLst>
                <a:gd name="T0" fmla="*/ 1 w 97"/>
                <a:gd name="T1" fmla="*/ 0 h 102"/>
                <a:gd name="T2" fmla="*/ 90 w 97"/>
                <a:gd name="T3" fmla="*/ 0 h 102"/>
                <a:gd name="T4" fmla="*/ 97 w 97"/>
                <a:gd name="T5" fmla="*/ 7 h 102"/>
                <a:gd name="T6" fmla="*/ 97 w 97"/>
                <a:gd name="T7" fmla="*/ 95 h 102"/>
                <a:gd name="T8" fmla="*/ 90 w 97"/>
                <a:gd name="T9" fmla="*/ 102 h 102"/>
                <a:gd name="T10" fmla="*/ 0 w 97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" h="102">
                  <a:moveTo>
                    <a:pt x="1" y="0"/>
                  </a:moveTo>
                  <a:cubicBezTo>
                    <a:pt x="90" y="0"/>
                    <a:pt x="90" y="0"/>
                    <a:pt x="90" y="0"/>
                  </a:cubicBezTo>
                  <a:cubicBezTo>
                    <a:pt x="94" y="0"/>
                    <a:pt x="97" y="3"/>
                    <a:pt x="97" y="7"/>
                  </a:cubicBezTo>
                  <a:cubicBezTo>
                    <a:pt x="97" y="95"/>
                    <a:pt x="97" y="95"/>
                    <a:pt x="97" y="95"/>
                  </a:cubicBezTo>
                  <a:cubicBezTo>
                    <a:pt x="97" y="99"/>
                    <a:pt x="94" y="102"/>
                    <a:pt x="90" y="102"/>
                  </a:cubicBezTo>
                  <a:cubicBezTo>
                    <a:pt x="0" y="102"/>
                    <a:pt x="0" y="102"/>
                    <a:pt x="0" y="102"/>
                  </a:cubicBezTo>
                </a:path>
              </a:pathLst>
            </a:cu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Line 62"/>
            <p:cNvSpPr>
              <a:spLocks noChangeShapeType="1"/>
            </p:cNvSpPr>
            <p:nvPr/>
          </p:nvSpPr>
          <p:spPr bwMode="auto">
            <a:xfrm>
              <a:off x="9151938" y="1333500"/>
              <a:ext cx="320675" cy="0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Line 63"/>
            <p:cNvSpPr>
              <a:spLocks noChangeShapeType="1"/>
            </p:cNvSpPr>
            <p:nvPr/>
          </p:nvSpPr>
          <p:spPr bwMode="auto">
            <a:xfrm>
              <a:off x="9151938" y="1439863"/>
              <a:ext cx="320675" cy="0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Line 64"/>
            <p:cNvSpPr>
              <a:spLocks noChangeShapeType="1"/>
            </p:cNvSpPr>
            <p:nvPr/>
          </p:nvSpPr>
          <p:spPr bwMode="auto">
            <a:xfrm flipH="1">
              <a:off x="9318625" y="1339850"/>
              <a:ext cx="57150" cy="93662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Line 65"/>
            <p:cNvSpPr>
              <a:spLocks noChangeShapeType="1"/>
            </p:cNvSpPr>
            <p:nvPr/>
          </p:nvSpPr>
          <p:spPr bwMode="auto">
            <a:xfrm flipH="1">
              <a:off x="9361488" y="1333500"/>
              <a:ext cx="57150" cy="100012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Line 66"/>
            <p:cNvSpPr>
              <a:spLocks noChangeShapeType="1"/>
            </p:cNvSpPr>
            <p:nvPr/>
          </p:nvSpPr>
          <p:spPr bwMode="auto">
            <a:xfrm>
              <a:off x="9166225" y="1506538"/>
              <a:ext cx="26988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7" name="椭圆 36"/>
          <p:cNvSpPr/>
          <p:nvPr/>
        </p:nvSpPr>
        <p:spPr>
          <a:xfrm>
            <a:off x="3464585" y="5396119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3587077" y="5557836"/>
            <a:ext cx="388451" cy="275651"/>
            <a:chOff x="5389679" y="1972651"/>
            <a:chExt cx="825500" cy="585788"/>
          </a:xfrm>
        </p:grpSpPr>
        <p:sp>
          <p:nvSpPr>
            <p:cNvPr id="39" name="Freeform 47"/>
            <p:cNvSpPr>
              <a:spLocks/>
            </p:cNvSpPr>
            <p:nvPr/>
          </p:nvSpPr>
          <p:spPr bwMode="auto">
            <a:xfrm>
              <a:off x="5389679" y="2079014"/>
              <a:ext cx="825500" cy="479425"/>
            </a:xfrm>
            <a:custGeom>
              <a:avLst/>
              <a:gdLst>
                <a:gd name="T0" fmla="*/ 233 w 248"/>
                <a:gd name="T1" fmla="*/ 0 h 144"/>
                <a:gd name="T2" fmla="*/ 15 w 248"/>
                <a:gd name="T3" fmla="*/ 0 h 144"/>
                <a:gd name="T4" fmla="*/ 0 w 248"/>
                <a:gd name="T5" fmla="*/ 15 h 144"/>
                <a:gd name="T6" fmla="*/ 0 w 248"/>
                <a:gd name="T7" fmla="*/ 129 h 144"/>
                <a:gd name="T8" fmla="*/ 15 w 248"/>
                <a:gd name="T9" fmla="*/ 144 h 144"/>
                <a:gd name="T10" fmla="*/ 233 w 248"/>
                <a:gd name="T11" fmla="*/ 144 h 144"/>
                <a:gd name="T12" fmla="*/ 248 w 248"/>
                <a:gd name="T13" fmla="*/ 129 h 144"/>
                <a:gd name="T14" fmla="*/ 248 w 248"/>
                <a:gd name="T15" fmla="*/ 15 h 144"/>
                <a:gd name="T16" fmla="*/ 233 w 248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144">
                  <a:moveTo>
                    <a:pt x="233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37"/>
                    <a:pt x="7" y="144"/>
                    <a:pt x="15" y="144"/>
                  </a:cubicBezTo>
                  <a:cubicBezTo>
                    <a:pt x="233" y="144"/>
                    <a:pt x="233" y="144"/>
                    <a:pt x="233" y="144"/>
                  </a:cubicBezTo>
                  <a:cubicBezTo>
                    <a:pt x="241" y="144"/>
                    <a:pt x="248" y="137"/>
                    <a:pt x="248" y="129"/>
                  </a:cubicBezTo>
                  <a:cubicBezTo>
                    <a:pt x="248" y="15"/>
                    <a:pt x="248" y="15"/>
                    <a:pt x="248" y="15"/>
                  </a:cubicBezTo>
                  <a:cubicBezTo>
                    <a:pt x="248" y="7"/>
                    <a:pt x="241" y="0"/>
                    <a:pt x="233" y="0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Line 48"/>
            <p:cNvSpPr>
              <a:spLocks noChangeShapeType="1"/>
            </p:cNvSpPr>
            <p:nvPr/>
          </p:nvSpPr>
          <p:spPr bwMode="auto">
            <a:xfrm>
              <a:off x="5389679" y="2239351"/>
              <a:ext cx="82550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49"/>
            <p:cNvSpPr>
              <a:spLocks/>
            </p:cNvSpPr>
            <p:nvPr/>
          </p:nvSpPr>
          <p:spPr bwMode="auto">
            <a:xfrm>
              <a:off x="5735754" y="2239351"/>
              <a:ext cx="133350" cy="79375"/>
            </a:xfrm>
            <a:custGeom>
              <a:avLst/>
              <a:gdLst>
                <a:gd name="T0" fmla="*/ 0 w 40"/>
                <a:gd name="T1" fmla="*/ 0 h 24"/>
                <a:gd name="T2" fmla="*/ 0 w 40"/>
                <a:gd name="T3" fmla="*/ 17 h 24"/>
                <a:gd name="T4" fmla="*/ 7 w 40"/>
                <a:gd name="T5" fmla="*/ 24 h 24"/>
                <a:gd name="T6" fmla="*/ 33 w 40"/>
                <a:gd name="T7" fmla="*/ 24 h 24"/>
                <a:gd name="T8" fmla="*/ 40 w 40"/>
                <a:gd name="T9" fmla="*/ 17 h 24"/>
                <a:gd name="T10" fmla="*/ 40 w 4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24">
                  <a:moveTo>
                    <a:pt x="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21"/>
                    <a:pt x="3" y="24"/>
                    <a:pt x="7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7" y="24"/>
                    <a:pt x="40" y="21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50"/>
            <p:cNvSpPr>
              <a:spLocks/>
            </p:cNvSpPr>
            <p:nvPr/>
          </p:nvSpPr>
          <p:spPr bwMode="auto">
            <a:xfrm>
              <a:off x="5681779" y="1972651"/>
              <a:ext cx="239713" cy="106363"/>
            </a:xfrm>
            <a:custGeom>
              <a:avLst/>
              <a:gdLst>
                <a:gd name="T0" fmla="*/ 0 w 72"/>
                <a:gd name="T1" fmla="*/ 32 h 32"/>
                <a:gd name="T2" fmla="*/ 36 w 72"/>
                <a:gd name="T3" fmla="*/ 0 h 32"/>
                <a:gd name="T4" fmla="*/ 72 w 72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32">
                  <a:moveTo>
                    <a:pt x="0" y="32"/>
                  </a:moveTo>
                  <a:cubicBezTo>
                    <a:pt x="0" y="32"/>
                    <a:pt x="0" y="0"/>
                    <a:pt x="36" y="0"/>
                  </a:cubicBezTo>
                  <a:cubicBezTo>
                    <a:pt x="72" y="0"/>
                    <a:pt x="72" y="32"/>
                    <a:pt x="72" y="32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542251" y="1674564"/>
            <a:ext cx="435948" cy="295103"/>
            <a:chOff x="5527675" y="2216150"/>
            <a:chExt cx="825500" cy="558800"/>
          </a:xfrm>
        </p:grpSpPr>
        <p:sp>
          <p:nvSpPr>
            <p:cNvPr id="6" name="Freeform 42"/>
            <p:cNvSpPr>
              <a:spLocks/>
            </p:cNvSpPr>
            <p:nvPr/>
          </p:nvSpPr>
          <p:spPr bwMode="auto">
            <a:xfrm>
              <a:off x="5527675" y="2216150"/>
              <a:ext cx="825500" cy="558800"/>
            </a:xfrm>
            <a:custGeom>
              <a:avLst/>
              <a:gdLst>
                <a:gd name="T0" fmla="*/ 176 w 248"/>
                <a:gd name="T1" fmla="*/ 35 h 168"/>
                <a:gd name="T2" fmla="*/ 152 w 248"/>
                <a:gd name="T3" fmla="*/ 5 h 168"/>
                <a:gd name="T4" fmla="*/ 141 w 248"/>
                <a:gd name="T5" fmla="*/ 0 h 168"/>
                <a:gd name="T6" fmla="*/ 107 w 248"/>
                <a:gd name="T7" fmla="*/ 0 h 168"/>
                <a:gd name="T8" fmla="*/ 96 w 248"/>
                <a:gd name="T9" fmla="*/ 5 h 168"/>
                <a:gd name="T10" fmla="*/ 72 w 248"/>
                <a:gd name="T11" fmla="*/ 35 h 168"/>
                <a:gd name="T12" fmla="*/ 61 w 248"/>
                <a:gd name="T13" fmla="*/ 40 h 168"/>
                <a:gd name="T14" fmla="*/ 14 w 248"/>
                <a:gd name="T15" fmla="*/ 40 h 168"/>
                <a:gd name="T16" fmla="*/ 0 w 248"/>
                <a:gd name="T17" fmla="*/ 54 h 168"/>
                <a:gd name="T18" fmla="*/ 0 w 248"/>
                <a:gd name="T19" fmla="*/ 154 h 168"/>
                <a:gd name="T20" fmla="*/ 14 w 248"/>
                <a:gd name="T21" fmla="*/ 168 h 168"/>
                <a:gd name="T22" fmla="*/ 234 w 248"/>
                <a:gd name="T23" fmla="*/ 168 h 168"/>
                <a:gd name="T24" fmla="*/ 248 w 248"/>
                <a:gd name="T25" fmla="*/ 154 h 168"/>
                <a:gd name="T26" fmla="*/ 248 w 248"/>
                <a:gd name="T27" fmla="*/ 54 h 168"/>
                <a:gd name="T28" fmla="*/ 234 w 248"/>
                <a:gd name="T29" fmla="*/ 40 h 168"/>
                <a:gd name="T30" fmla="*/ 187 w 248"/>
                <a:gd name="T31" fmla="*/ 40 h 168"/>
                <a:gd name="T32" fmla="*/ 176 w 248"/>
                <a:gd name="T33" fmla="*/ 3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8" h="168">
                  <a:moveTo>
                    <a:pt x="176" y="35"/>
                  </a:moveTo>
                  <a:cubicBezTo>
                    <a:pt x="152" y="5"/>
                    <a:pt x="152" y="5"/>
                    <a:pt x="152" y="5"/>
                  </a:cubicBezTo>
                  <a:cubicBezTo>
                    <a:pt x="150" y="2"/>
                    <a:pt x="146" y="0"/>
                    <a:pt x="141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2" y="0"/>
                    <a:pt x="98" y="2"/>
                    <a:pt x="96" y="5"/>
                  </a:cubicBezTo>
                  <a:cubicBezTo>
                    <a:pt x="72" y="35"/>
                    <a:pt x="72" y="35"/>
                    <a:pt x="72" y="35"/>
                  </a:cubicBezTo>
                  <a:cubicBezTo>
                    <a:pt x="70" y="38"/>
                    <a:pt x="66" y="40"/>
                    <a:pt x="61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6" y="40"/>
                    <a:pt x="0" y="46"/>
                    <a:pt x="0" y="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62"/>
                    <a:pt x="6" y="168"/>
                    <a:pt x="14" y="168"/>
                  </a:cubicBezTo>
                  <a:cubicBezTo>
                    <a:pt x="234" y="168"/>
                    <a:pt x="234" y="168"/>
                    <a:pt x="234" y="168"/>
                  </a:cubicBezTo>
                  <a:cubicBezTo>
                    <a:pt x="242" y="168"/>
                    <a:pt x="248" y="162"/>
                    <a:pt x="248" y="154"/>
                  </a:cubicBezTo>
                  <a:cubicBezTo>
                    <a:pt x="248" y="54"/>
                    <a:pt x="248" y="54"/>
                    <a:pt x="248" y="54"/>
                  </a:cubicBezTo>
                  <a:cubicBezTo>
                    <a:pt x="248" y="46"/>
                    <a:pt x="242" y="40"/>
                    <a:pt x="234" y="40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2" y="40"/>
                    <a:pt x="178" y="38"/>
                    <a:pt x="176" y="35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7" name="Freeform 43"/>
            <p:cNvSpPr>
              <a:spLocks/>
            </p:cNvSpPr>
            <p:nvPr/>
          </p:nvSpPr>
          <p:spPr bwMode="auto">
            <a:xfrm>
              <a:off x="5821363" y="2443163"/>
              <a:ext cx="239713" cy="238125"/>
            </a:xfrm>
            <a:custGeom>
              <a:avLst/>
              <a:gdLst>
                <a:gd name="T0" fmla="*/ 67 w 72"/>
                <a:gd name="T1" fmla="*/ 42 h 72"/>
                <a:gd name="T2" fmla="*/ 30 w 72"/>
                <a:gd name="T3" fmla="*/ 5 h 72"/>
                <a:gd name="T4" fmla="*/ 5 w 72"/>
                <a:gd name="T5" fmla="*/ 30 h 72"/>
                <a:gd name="T6" fmla="*/ 42 w 72"/>
                <a:gd name="T7" fmla="*/ 67 h 72"/>
                <a:gd name="T8" fmla="*/ 67 w 72"/>
                <a:gd name="T9" fmla="*/ 4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2">
                  <a:moveTo>
                    <a:pt x="67" y="42"/>
                  </a:moveTo>
                  <a:cubicBezTo>
                    <a:pt x="72" y="20"/>
                    <a:pt x="52" y="0"/>
                    <a:pt x="30" y="5"/>
                  </a:cubicBezTo>
                  <a:cubicBezTo>
                    <a:pt x="17" y="7"/>
                    <a:pt x="7" y="17"/>
                    <a:pt x="5" y="30"/>
                  </a:cubicBezTo>
                  <a:cubicBezTo>
                    <a:pt x="0" y="52"/>
                    <a:pt x="20" y="72"/>
                    <a:pt x="42" y="67"/>
                  </a:cubicBezTo>
                  <a:cubicBezTo>
                    <a:pt x="55" y="65"/>
                    <a:pt x="65" y="55"/>
                    <a:pt x="67" y="42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8" name="Line 44"/>
            <p:cNvSpPr>
              <a:spLocks noChangeShapeType="1"/>
            </p:cNvSpPr>
            <p:nvPr/>
          </p:nvSpPr>
          <p:spPr bwMode="auto">
            <a:xfrm>
              <a:off x="5634038" y="2349500"/>
              <a:ext cx="0" cy="42545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9" name="Line 45"/>
            <p:cNvSpPr>
              <a:spLocks noChangeShapeType="1"/>
            </p:cNvSpPr>
            <p:nvPr/>
          </p:nvSpPr>
          <p:spPr bwMode="auto">
            <a:xfrm>
              <a:off x="6234113" y="2455863"/>
              <a:ext cx="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</p:grpSp>
      <p:sp>
        <p:nvSpPr>
          <p:cNvPr id="43" name="椭圆 42"/>
          <p:cNvSpPr/>
          <p:nvPr/>
        </p:nvSpPr>
        <p:spPr>
          <a:xfrm>
            <a:off x="-1237490" y="-1951016"/>
            <a:ext cx="10524367" cy="10769324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217305" y="2514818"/>
            <a:ext cx="256077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Arial Black" panose="020B0A04020102020204" pitchFamily="34" charset="0"/>
              </a:rPr>
              <a:t>Rank</a:t>
            </a:r>
          </a:p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=</a:t>
            </a:r>
          </a:p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[@[category_num]]*0.15+[@[video_num]]*0.85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Berlin Sans FB Demi" panose="020E0802020502020306" pitchFamily="34" charset="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B0B55D70-7DAC-466F-B884-FCF8CCD94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584440"/>
              </p:ext>
            </p:extLst>
          </p:nvPr>
        </p:nvGraphicFramePr>
        <p:xfrm>
          <a:off x="4610798" y="61151"/>
          <a:ext cx="3136815" cy="66878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36815">
                  <a:extLst>
                    <a:ext uri="{9D8B030D-6E8A-4147-A177-3AD203B41FA5}">
                      <a16:colId xmlns:a16="http://schemas.microsoft.com/office/drawing/2014/main" val="4286728842"/>
                    </a:ext>
                  </a:extLst>
                </a:gridCol>
              </a:tblGrid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  <a:latin typeface="Arial Black" panose="020B0A04020102020204" pitchFamily="34" charset="0"/>
                        </a:rPr>
                        <a:t>ESPN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667725969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TheEllenShow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519865575"/>
                  </a:ext>
                </a:extLst>
              </a:tr>
              <a:tr h="47237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  <a:latin typeface="Arial Black" panose="020B0A04020102020204" pitchFamily="34" charset="0"/>
                        </a:rPr>
                        <a:t>The Tonight Show Starring Jimmy Fallon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7691744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Jimmy Kimmel Live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925059248"/>
                  </a:ext>
                </a:extLst>
              </a:tr>
              <a:tr h="47237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The Late Show with Stephen Colbert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521528713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Netflix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465499937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NBA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02263358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CNN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331231976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Vox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398842022"/>
                  </a:ext>
                </a:extLst>
              </a:tr>
              <a:tr h="47237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The Late Late Show with James Corden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85665318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Refinery29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115657644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BuzzFeedVideo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432588398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INSIDER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730895440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Late Night with Seth Meyers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679209844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NFL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855624257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Saturday Night Live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978641481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WWE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425589716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First We Feast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951526954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WIRED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09509802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Tasty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330273039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Washington Post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626165820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Great Big Story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649634157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CollegeHumor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300380512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  <a:latin typeface="Arial Black" panose="020B0A04020102020204" pitchFamily="34" charset="0"/>
                        </a:rPr>
                        <a:t>SciShow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315217894"/>
                  </a:ext>
                </a:extLst>
              </a:tr>
              <a:tr h="239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  <a:latin typeface="Arial Black" panose="020B0A04020102020204" pitchFamily="34" charset="0"/>
                        </a:rPr>
                        <a:t>Vogue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916829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018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2022647" y="1895401"/>
            <a:ext cx="4217987" cy="4217987"/>
            <a:chOff x="2022647" y="1895401"/>
            <a:chExt cx="4217987" cy="4217987"/>
          </a:xfrm>
        </p:grpSpPr>
        <p:sp>
          <p:nvSpPr>
            <p:cNvPr id="4" name="椭圆 3"/>
            <p:cNvSpPr/>
            <p:nvPr/>
          </p:nvSpPr>
          <p:spPr>
            <a:xfrm>
              <a:off x="2022647" y="1895401"/>
              <a:ext cx="4217987" cy="4217987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3352069" y="5578894"/>
              <a:ext cx="157916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互动榜单</a:t>
              </a:r>
            </a:p>
          </p:txBody>
        </p:sp>
      </p:grpSp>
      <p:sp>
        <p:nvSpPr>
          <p:cNvPr id="3" name="矩形 2"/>
          <p:cNvSpPr/>
          <p:nvPr/>
        </p:nvSpPr>
        <p:spPr>
          <a:xfrm>
            <a:off x="3731528" y="98374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总榜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2422696" y="1895401"/>
            <a:ext cx="3417887" cy="3417887"/>
            <a:chOff x="2422696" y="1895401"/>
            <a:chExt cx="3417887" cy="3417887"/>
          </a:xfrm>
        </p:grpSpPr>
        <p:sp>
          <p:nvSpPr>
            <p:cNvPr id="5" name="椭圆 4"/>
            <p:cNvSpPr/>
            <p:nvPr/>
          </p:nvSpPr>
          <p:spPr>
            <a:xfrm>
              <a:off x="2422696" y="1895401"/>
              <a:ext cx="3417887" cy="3417887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3352069" y="4736822"/>
              <a:ext cx="157916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实力榜单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319628" y="3405153"/>
            <a:ext cx="1927885" cy="338554"/>
            <a:chOff x="5319628" y="3405153"/>
            <a:chExt cx="1927885" cy="338554"/>
          </a:xfrm>
        </p:grpSpPr>
        <p:cxnSp>
          <p:nvCxnSpPr>
            <p:cNvPr id="15" name="直接连接符 14"/>
            <p:cNvCxnSpPr/>
            <p:nvPr/>
          </p:nvCxnSpPr>
          <p:spPr>
            <a:xfrm flipH="1">
              <a:off x="5319628" y="3732667"/>
              <a:ext cx="1825682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7062782" y="3405153"/>
              <a:ext cx="184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421831" y="4377006"/>
            <a:ext cx="1927885" cy="338554"/>
            <a:chOff x="5421831" y="4377006"/>
            <a:chExt cx="1927885" cy="338554"/>
          </a:xfrm>
        </p:grpSpPr>
        <p:cxnSp>
          <p:nvCxnSpPr>
            <p:cNvPr id="17" name="直接连接符 16"/>
            <p:cNvCxnSpPr/>
            <p:nvPr/>
          </p:nvCxnSpPr>
          <p:spPr>
            <a:xfrm flipH="1">
              <a:off x="5421831" y="4704520"/>
              <a:ext cx="1825682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7164985" y="4377006"/>
              <a:ext cx="184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273362" y="5428538"/>
            <a:ext cx="1927885" cy="338554"/>
            <a:chOff x="5224594" y="5428538"/>
            <a:chExt cx="1927885" cy="338554"/>
          </a:xfrm>
        </p:grpSpPr>
        <p:cxnSp>
          <p:nvCxnSpPr>
            <p:cNvPr id="19" name="直接连接符 18"/>
            <p:cNvCxnSpPr/>
            <p:nvPr/>
          </p:nvCxnSpPr>
          <p:spPr>
            <a:xfrm flipH="1">
              <a:off x="5224594" y="5756052"/>
              <a:ext cx="1825682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6967748" y="5428538"/>
              <a:ext cx="184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806417" y="1895401"/>
            <a:ext cx="2650444" cy="2650444"/>
            <a:chOff x="2806417" y="1895401"/>
            <a:chExt cx="2650444" cy="2650444"/>
          </a:xfrm>
        </p:grpSpPr>
        <p:sp>
          <p:nvSpPr>
            <p:cNvPr id="6" name="椭圆 5"/>
            <p:cNvSpPr/>
            <p:nvPr/>
          </p:nvSpPr>
          <p:spPr>
            <a:xfrm>
              <a:off x="2806417" y="1895401"/>
              <a:ext cx="2650444" cy="265044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352069" y="3927411"/>
              <a:ext cx="157916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高产榜单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165645" y="1895401"/>
            <a:ext cx="1931987" cy="1931987"/>
            <a:chOff x="3165645" y="1895401"/>
            <a:chExt cx="1931987" cy="1931987"/>
          </a:xfrm>
        </p:grpSpPr>
        <p:sp>
          <p:nvSpPr>
            <p:cNvPr id="7" name="椭圆 6"/>
            <p:cNvSpPr/>
            <p:nvPr/>
          </p:nvSpPr>
          <p:spPr>
            <a:xfrm>
              <a:off x="3165645" y="1895401"/>
              <a:ext cx="1931987" cy="1931987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8" name="矩形 7"/>
            <p:cNvSpPr/>
            <p:nvPr/>
          </p:nvSpPr>
          <p:spPr>
            <a:xfrm>
              <a:off x="3352069" y="2454189"/>
              <a:ext cx="157916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+mj-lt"/>
                </a:rPr>
                <a:t>综合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097632" y="2481000"/>
            <a:ext cx="1927885" cy="338554"/>
            <a:chOff x="5097632" y="2481000"/>
            <a:chExt cx="1927885" cy="338554"/>
          </a:xfrm>
        </p:grpSpPr>
        <p:cxnSp>
          <p:nvCxnSpPr>
            <p:cNvPr id="13" name="直接连接符 12"/>
            <p:cNvCxnSpPr/>
            <p:nvPr/>
          </p:nvCxnSpPr>
          <p:spPr>
            <a:xfrm flipH="1">
              <a:off x="5097632" y="2808514"/>
              <a:ext cx="1825682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6840786" y="2481000"/>
              <a:ext cx="184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04E96C3-5E7C-4C16-9AFF-31CE5357E4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270156"/>
              </p:ext>
            </p:extLst>
          </p:nvPr>
        </p:nvGraphicFramePr>
        <p:xfrm>
          <a:off x="6923314" y="224159"/>
          <a:ext cx="3666240" cy="64096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66240">
                  <a:extLst>
                    <a:ext uri="{9D8B030D-6E8A-4147-A177-3AD203B41FA5}">
                      <a16:colId xmlns:a16="http://schemas.microsoft.com/office/drawing/2014/main" val="711863598"/>
                    </a:ext>
                  </a:extLst>
                </a:gridCol>
              </a:tblGrid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  <a:latin typeface="Arial Black" panose="020B0A04020102020204" pitchFamily="34" charset="0"/>
                        </a:rPr>
                        <a:t>TheEllenShow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254374098"/>
                  </a:ext>
                </a:extLst>
              </a:tr>
              <a:tr h="60484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Arial Black" panose="020B0A04020102020204" pitchFamily="34" charset="0"/>
                        </a:rPr>
                        <a:t>The Tonight Show Starring Jimmy Fallon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840591316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Jimmy Kimmel Live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360252165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Saturday Night Live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5437750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Warner Bros. Pictures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923513191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BuzzFeedVideo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59533619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20th Century Fox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60539189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Arial Black" panose="020B0A04020102020204" pitchFamily="34" charset="0"/>
                        </a:rPr>
                        <a:t>Marvel Entertainment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12312388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WWE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12191864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Netflix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008545542"/>
                  </a:ext>
                </a:extLst>
              </a:tr>
              <a:tr h="60484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The Late Late Show with James Corden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60352702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FBE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56644498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Safiya Nygaard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31530822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Universal Pictures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192059611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Screen Junkies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366503567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Vogue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69557106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IISuperwomanII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9010603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James Charles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66155111"/>
                  </a:ext>
                </a:extLst>
              </a:tr>
              <a:tr h="30588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Arial Black" panose="020B0A04020102020204" pitchFamily="34" charset="0"/>
                        </a:rPr>
                        <a:t>The Film Theorists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194264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084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208627" y="1733843"/>
            <a:ext cx="3390314" cy="3390314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081932" y="2744651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研究发现</a:t>
            </a:r>
          </a:p>
        </p:txBody>
      </p:sp>
      <p:sp>
        <p:nvSpPr>
          <p:cNvPr id="6" name="矩形 5"/>
          <p:cNvSpPr/>
          <p:nvPr/>
        </p:nvSpPr>
        <p:spPr>
          <a:xfrm>
            <a:off x="6053796" y="3220384"/>
            <a:ext cx="40186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部分数据之间的联系</a:t>
            </a: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6138204" y="3178180"/>
            <a:ext cx="399053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780367" y="3177063"/>
            <a:ext cx="22468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Chapter Three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519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7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372064"/>
            <a:ext cx="12212144" cy="5485936"/>
          </a:xfrm>
          <a:custGeom>
            <a:avLst/>
            <a:gdLst>
              <a:gd name="connsiteX0" fmla="*/ 0 w 12192001"/>
              <a:gd name="connsiteY0" fmla="*/ 0 h 1213739"/>
              <a:gd name="connsiteX1" fmla="*/ 12192001 w 12192001"/>
              <a:gd name="connsiteY1" fmla="*/ 0 h 1213739"/>
              <a:gd name="connsiteX2" fmla="*/ 12192001 w 12192001"/>
              <a:gd name="connsiteY2" fmla="*/ 1213739 h 1213739"/>
              <a:gd name="connsiteX3" fmla="*/ 0 w 12192001"/>
              <a:gd name="connsiteY3" fmla="*/ 1213739 h 1213739"/>
              <a:gd name="connsiteX4" fmla="*/ 0 w 12192001"/>
              <a:gd name="connsiteY4" fmla="*/ 0 h 1213739"/>
              <a:gd name="connsiteX0" fmla="*/ 0 w 12192001"/>
              <a:gd name="connsiteY0" fmla="*/ 0 h 1213739"/>
              <a:gd name="connsiteX1" fmla="*/ 6130978 w 12192001"/>
              <a:gd name="connsiteY1" fmla="*/ 7031 h 1213739"/>
              <a:gd name="connsiteX2" fmla="*/ 12192001 w 12192001"/>
              <a:gd name="connsiteY2" fmla="*/ 0 h 1213739"/>
              <a:gd name="connsiteX3" fmla="*/ 12192001 w 12192001"/>
              <a:gd name="connsiteY3" fmla="*/ 1213739 h 1213739"/>
              <a:gd name="connsiteX4" fmla="*/ 0 w 12192001"/>
              <a:gd name="connsiteY4" fmla="*/ 1213739 h 1213739"/>
              <a:gd name="connsiteX5" fmla="*/ 0 w 12192001"/>
              <a:gd name="connsiteY5" fmla="*/ 0 h 1213739"/>
              <a:gd name="connsiteX0" fmla="*/ 0 w 12192001"/>
              <a:gd name="connsiteY0" fmla="*/ 7959 h 1221698"/>
              <a:gd name="connsiteX1" fmla="*/ 6130978 w 12192001"/>
              <a:gd name="connsiteY1" fmla="*/ 14990 h 1221698"/>
              <a:gd name="connsiteX2" fmla="*/ 10133352 w 12192001"/>
              <a:gd name="connsiteY2" fmla="*/ 0 h 1221698"/>
              <a:gd name="connsiteX3" fmla="*/ 12192001 w 12192001"/>
              <a:gd name="connsiteY3" fmla="*/ 7959 h 1221698"/>
              <a:gd name="connsiteX4" fmla="*/ 12192001 w 12192001"/>
              <a:gd name="connsiteY4" fmla="*/ 1221698 h 1221698"/>
              <a:gd name="connsiteX5" fmla="*/ 0 w 12192001"/>
              <a:gd name="connsiteY5" fmla="*/ 1221698 h 1221698"/>
              <a:gd name="connsiteX6" fmla="*/ 0 w 12192001"/>
              <a:gd name="connsiteY6" fmla="*/ 7959 h 1221698"/>
              <a:gd name="connsiteX0" fmla="*/ 0 w 12192001"/>
              <a:gd name="connsiteY0" fmla="*/ 7959 h 1221698"/>
              <a:gd name="connsiteX1" fmla="*/ 1738860 w 12192001"/>
              <a:gd name="connsiteY1" fmla="*/ 0 h 1221698"/>
              <a:gd name="connsiteX2" fmla="*/ 6130978 w 12192001"/>
              <a:gd name="connsiteY2" fmla="*/ 14990 h 1221698"/>
              <a:gd name="connsiteX3" fmla="*/ 10133352 w 12192001"/>
              <a:gd name="connsiteY3" fmla="*/ 0 h 1221698"/>
              <a:gd name="connsiteX4" fmla="*/ 12192001 w 12192001"/>
              <a:gd name="connsiteY4" fmla="*/ 7959 h 1221698"/>
              <a:gd name="connsiteX5" fmla="*/ 12192001 w 12192001"/>
              <a:gd name="connsiteY5" fmla="*/ 1221698 h 1221698"/>
              <a:gd name="connsiteX6" fmla="*/ 0 w 12192001"/>
              <a:gd name="connsiteY6" fmla="*/ 1221698 h 1221698"/>
              <a:gd name="connsiteX7" fmla="*/ 0 w 12192001"/>
              <a:gd name="connsiteY7" fmla="*/ 7959 h 1221698"/>
              <a:gd name="connsiteX0" fmla="*/ 0 w 12206992"/>
              <a:gd name="connsiteY0" fmla="*/ 4272197 h 5485936"/>
              <a:gd name="connsiteX1" fmla="*/ 1738860 w 12206992"/>
              <a:gd name="connsiteY1" fmla="*/ 4264238 h 5485936"/>
              <a:gd name="connsiteX2" fmla="*/ 6130978 w 12206992"/>
              <a:gd name="connsiteY2" fmla="*/ 4279228 h 5485936"/>
              <a:gd name="connsiteX3" fmla="*/ 10133352 w 12206992"/>
              <a:gd name="connsiteY3" fmla="*/ 4264238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0 w 12206992"/>
              <a:gd name="connsiteY7" fmla="*/ 4272197 h 5485936"/>
              <a:gd name="connsiteX0" fmla="*/ 0 w 12206992"/>
              <a:gd name="connsiteY0" fmla="*/ 4272197 h 5485936"/>
              <a:gd name="connsiteX1" fmla="*/ 1738860 w 12206992"/>
              <a:gd name="connsiteY1" fmla="*/ 4264238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0 w 12206992"/>
              <a:gd name="connsiteY7" fmla="*/ 4272197 h 5485936"/>
              <a:gd name="connsiteX0" fmla="*/ 14990 w 12206992"/>
              <a:gd name="connsiteY0" fmla="*/ 1648918 h 5485936"/>
              <a:gd name="connsiteX1" fmla="*/ 1738860 w 12206992"/>
              <a:gd name="connsiteY1" fmla="*/ 4264238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975791 h 5812809"/>
              <a:gd name="connsiteX1" fmla="*/ 2593299 w 12206992"/>
              <a:gd name="connsiteY1" fmla="*/ 2597419 h 5812809"/>
              <a:gd name="connsiteX2" fmla="*/ 6130978 w 12206992"/>
              <a:gd name="connsiteY2" fmla="*/ 4606101 h 5812809"/>
              <a:gd name="connsiteX3" fmla="*/ 9893509 w 12206992"/>
              <a:gd name="connsiteY3" fmla="*/ 1308265 h 5812809"/>
              <a:gd name="connsiteX4" fmla="*/ 12206992 w 12206992"/>
              <a:gd name="connsiteY4" fmla="*/ 326873 h 5812809"/>
              <a:gd name="connsiteX5" fmla="*/ 12192001 w 12206992"/>
              <a:gd name="connsiteY5" fmla="*/ 5812809 h 5812809"/>
              <a:gd name="connsiteX6" fmla="*/ 0 w 12206992"/>
              <a:gd name="connsiteY6" fmla="*/ 5812809 h 5812809"/>
              <a:gd name="connsiteX7" fmla="*/ 14990 w 12206992"/>
              <a:gd name="connsiteY7" fmla="*/ 1975791 h 5812809"/>
              <a:gd name="connsiteX0" fmla="*/ 14990 w 12206992"/>
              <a:gd name="connsiteY0" fmla="*/ 1975791 h 5812809"/>
              <a:gd name="connsiteX1" fmla="*/ 2593299 w 12206992"/>
              <a:gd name="connsiteY1" fmla="*/ 2597419 h 5812809"/>
              <a:gd name="connsiteX2" fmla="*/ 6130978 w 12206992"/>
              <a:gd name="connsiteY2" fmla="*/ 4606101 h 5812809"/>
              <a:gd name="connsiteX3" fmla="*/ 9893509 w 12206992"/>
              <a:gd name="connsiteY3" fmla="*/ 1308265 h 5812809"/>
              <a:gd name="connsiteX4" fmla="*/ 12206992 w 12206992"/>
              <a:gd name="connsiteY4" fmla="*/ 326873 h 5812809"/>
              <a:gd name="connsiteX5" fmla="*/ 12192001 w 12206992"/>
              <a:gd name="connsiteY5" fmla="*/ 5812809 h 5812809"/>
              <a:gd name="connsiteX6" fmla="*/ 0 w 12206992"/>
              <a:gd name="connsiteY6" fmla="*/ 5812809 h 5812809"/>
              <a:gd name="connsiteX7" fmla="*/ 14990 w 12206992"/>
              <a:gd name="connsiteY7" fmla="*/ 1975791 h 5812809"/>
              <a:gd name="connsiteX0" fmla="*/ 14990 w 12206992"/>
              <a:gd name="connsiteY0" fmla="*/ 1892575 h 5729593"/>
              <a:gd name="connsiteX1" fmla="*/ 2593299 w 12206992"/>
              <a:gd name="connsiteY1" fmla="*/ 2514203 h 5729593"/>
              <a:gd name="connsiteX2" fmla="*/ 6130978 w 12206992"/>
              <a:gd name="connsiteY2" fmla="*/ 4522885 h 5729593"/>
              <a:gd name="connsiteX3" fmla="*/ 9893509 w 12206992"/>
              <a:gd name="connsiteY3" fmla="*/ 1225049 h 5729593"/>
              <a:gd name="connsiteX4" fmla="*/ 12206992 w 12206992"/>
              <a:gd name="connsiteY4" fmla="*/ 243657 h 5729593"/>
              <a:gd name="connsiteX5" fmla="*/ 12192001 w 12206992"/>
              <a:gd name="connsiteY5" fmla="*/ 5729593 h 5729593"/>
              <a:gd name="connsiteX6" fmla="*/ 0 w 12206992"/>
              <a:gd name="connsiteY6" fmla="*/ 5729593 h 5729593"/>
              <a:gd name="connsiteX7" fmla="*/ 14990 w 12206992"/>
              <a:gd name="connsiteY7" fmla="*/ 1892575 h 5729593"/>
              <a:gd name="connsiteX0" fmla="*/ 14990 w 12206992"/>
              <a:gd name="connsiteY0" fmla="*/ 1881978 h 5718996"/>
              <a:gd name="connsiteX1" fmla="*/ 2593299 w 12206992"/>
              <a:gd name="connsiteY1" fmla="*/ 2503606 h 5718996"/>
              <a:gd name="connsiteX2" fmla="*/ 6130978 w 12206992"/>
              <a:gd name="connsiteY2" fmla="*/ 4512288 h 5718996"/>
              <a:gd name="connsiteX3" fmla="*/ 9893509 w 12206992"/>
              <a:gd name="connsiteY3" fmla="*/ 1214452 h 5718996"/>
              <a:gd name="connsiteX4" fmla="*/ 12206992 w 12206992"/>
              <a:gd name="connsiteY4" fmla="*/ 233060 h 5718996"/>
              <a:gd name="connsiteX5" fmla="*/ 12192001 w 12206992"/>
              <a:gd name="connsiteY5" fmla="*/ 5718996 h 5718996"/>
              <a:gd name="connsiteX6" fmla="*/ 0 w 12206992"/>
              <a:gd name="connsiteY6" fmla="*/ 5718996 h 5718996"/>
              <a:gd name="connsiteX7" fmla="*/ 14990 w 12206992"/>
              <a:gd name="connsiteY7" fmla="*/ 1881978 h 571899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60964 h 5497982"/>
              <a:gd name="connsiteX1" fmla="*/ 2593299 w 12206992"/>
              <a:gd name="connsiteY1" fmla="*/ 2282592 h 5497982"/>
              <a:gd name="connsiteX2" fmla="*/ 6130978 w 12206992"/>
              <a:gd name="connsiteY2" fmla="*/ 4291274 h 5497982"/>
              <a:gd name="connsiteX3" fmla="*/ 9893509 w 12206992"/>
              <a:gd name="connsiteY3" fmla="*/ 993438 h 5497982"/>
              <a:gd name="connsiteX4" fmla="*/ 12206992 w 12206992"/>
              <a:gd name="connsiteY4" fmla="*/ 12046 h 5497982"/>
              <a:gd name="connsiteX5" fmla="*/ 12192001 w 12206992"/>
              <a:gd name="connsiteY5" fmla="*/ 5497982 h 5497982"/>
              <a:gd name="connsiteX6" fmla="*/ 0 w 12206992"/>
              <a:gd name="connsiteY6" fmla="*/ 5497982 h 5497982"/>
              <a:gd name="connsiteX7" fmla="*/ 14990 w 12206992"/>
              <a:gd name="connsiteY7" fmla="*/ 1660964 h 5497982"/>
              <a:gd name="connsiteX0" fmla="*/ 14990 w 12206992"/>
              <a:gd name="connsiteY0" fmla="*/ 1661746 h 5498764"/>
              <a:gd name="connsiteX1" fmla="*/ 2593299 w 12206992"/>
              <a:gd name="connsiteY1" fmla="*/ 2283374 h 5498764"/>
              <a:gd name="connsiteX2" fmla="*/ 6130978 w 12206992"/>
              <a:gd name="connsiteY2" fmla="*/ 4292056 h 5498764"/>
              <a:gd name="connsiteX3" fmla="*/ 9893509 w 12206992"/>
              <a:gd name="connsiteY3" fmla="*/ 994220 h 5498764"/>
              <a:gd name="connsiteX4" fmla="*/ 12206992 w 12206992"/>
              <a:gd name="connsiteY4" fmla="*/ 12828 h 5498764"/>
              <a:gd name="connsiteX5" fmla="*/ 12192001 w 12206992"/>
              <a:gd name="connsiteY5" fmla="*/ 5498764 h 5498764"/>
              <a:gd name="connsiteX6" fmla="*/ 0 w 12206992"/>
              <a:gd name="connsiteY6" fmla="*/ 5498764 h 5498764"/>
              <a:gd name="connsiteX7" fmla="*/ 14990 w 12206992"/>
              <a:gd name="connsiteY7" fmla="*/ 1661746 h 5498764"/>
              <a:gd name="connsiteX0" fmla="*/ 14990 w 12206992"/>
              <a:gd name="connsiteY0" fmla="*/ 1663997 h 5501015"/>
              <a:gd name="connsiteX1" fmla="*/ 2593299 w 12206992"/>
              <a:gd name="connsiteY1" fmla="*/ 2285625 h 5501015"/>
              <a:gd name="connsiteX2" fmla="*/ 6130978 w 12206992"/>
              <a:gd name="connsiteY2" fmla="*/ 4294307 h 5501015"/>
              <a:gd name="connsiteX3" fmla="*/ 9893509 w 12206992"/>
              <a:gd name="connsiteY3" fmla="*/ 996471 h 5501015"/>
              <a:gd name="connsiteX4" fmla="*/ 12206992 w 12206992"/>
              <a:gd name="connsiteY4" fmla="*/ 15079 h 5501015"/>
              <a:gd name="connsiteX5" fmla="*/ 12192001 w 12206992"/>
              <a:gd name="connsiteY5" fmla="*/ 5501015 h 5501015"/>
              <a:gd name="connsiteX6" fmla="*/ 0 w 12206992"/>
              <a:gd name="connsiteY6" fmla="*/ 5501015 h 5501015"/>
              <a:gd name="connsiteX7" fmla="*/ 14990 w 12206992"/>
              <a:gd name="connsiteY7" fmla="*/ 1663997 h 5501015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400801 w 12206992"/>
              <a:gd name="connsiteY2" fmla="*/ 4698953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758191 w 12206992"/>
              <a:gd name="connsiteY1" fmla="*/ 248040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833142 w 12206992"/>
              <a:gd name="connsiteY1" fmla="*/ 2420447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833142 w 12206992"/>
              <a:gd name="connsiteY1" fmla="*/ 2420447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237876 w 12206992"/>
              <a:gd name="connsiteY1" fmla="*/ 3020053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092 w 12212144"/>
              <a:gd name="connsiteY0" fmla="*/ 1677493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77493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2144" h="5485936">
                <a:moveTo>
                  <a:pt x="1092" y="1648918"/>
                </a:moveTo>
                <a:cubicBezTo>
                  <a:pt x="1752443" y="1652666"/>
                  <a:pt x="2431321" y="2123531"/>
                  <a:pt x="3048156" y="2540368"/>
                </a:cubicBezTo>
                <a:cubicBezTo>
                  <a:pt x="3664991" y="2957205"/>
                  <a:pt x="4979388" y="4464106"/>
                  <a:pt x="6331002" y="4264238"/>
                </a:cubicBezTo>
                <a:cubicBezTo>
                  <a:pt x="7682616" y="4064370"/>
                  <a:pt x="9068372" y="1767049"/>
                  <a:pt x="9898661" y="981392"/>
                </a:cubicBezTo>
                <a:cubicBezTo>
                  <a:pt x="10728950" y="195735"/>
                  <a:pt x="11169494" y="43721"/>
                  <a:pt x="12212144" y="0"/>
                </a:cubicBezTo>
                <a:lnTo>
                  <a:pt x="12197153" y="5485936"/>
                </a:lnTo>
                <a:lnTo>
                  <a:pt x="5152" y="5485936"/>
                </a:lnTo>
                <a:cubicBezTo>
                  <a:pt x="10149" y="4206930"/>
                  <a:pt x="-3905" y="2927924"/>
                  <a:pt x="1092" y="1648918"/>
                </a:cubicBezTo>
                <a:close/>
              </a:path>
            </a:pathLst>
          </a:custGeom>
          <a:solidFill>
            <a:srgbClr val="E7E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/>
        </p:nvSpPr>
        <p:spPr>
          <a:xfrm>
            <a:off x="0" y="1559911"/>
            <a:ext cx="12179300" cy="4170901"/>
          </a:xfrm>
          <a:custGeom>
            <a:avLst/>
            <a:gdLst>
              <a:gd name="connsiteX0" fmla="*/ 0 w 12179300"/>
              <a:gd name="connsiteY0" fmla="*/ 1231900 h 4080445"/>
              <a:gd name="connsiteX1" fmla="*/ 2387600 w 12179300"/>
              <a:gd name="connsiteY1" fmla="*/ 1790700 h 4080445"/>
              <a:gd name="connsiteX2" fmla="*/ 6108700 w 12179300"/>
              <a:gd name="connsiteY2" fmla="*/ 4076700 h 4080445"/>
              <a:gd name="connsiteX3" fmla="*/ 9525000 w 12179300"/>
              <a:gd name="connsiteY3" fmla="*/ 1193800 h 4080445"/>
              <a:gd name="connsiteX4" fmla="*/ 12179300 w 12179300"/>
              <a:gd name="connsiteY4" fmla="*/ 0 h 4080445"/>
              <a:gd name="connsiteX0" fmla="*/ 0 w 12179300"/>
              <a:gd name="connsiteY0" fmla="*/ 1231900 h 4081191"/>
              <a:gd name="connsiteX1" fmla="*/ 2590800 w 12179300"/>
              <a:gd name="connsiteY1" fmla="*/ 1841500 h 4081191"/>
              <a:gd name="connsiteX2" fmla="*/ 6108700 w 12179300"/>
              <a:gd name="connsiteY2" fmla="*/ 4076700 h 4081191"/>
              <a:gd name="connsiteX3" fmla="*/ 9525000 w 12179300"/>
              <a:gd name="connsiteY3" fmla="*/ 1193800 h 4081191"/>
              <a:gd name="connsiteX4" fmla="*/ 12179300 w 12179300"/>
              <a:gd name="connsiteY4" fmla="*/ 0 h 4081191"/>
              <a:gd name="connsiteX0" fmla="*/ 0 w 12179300"/>
              <a:gd name="connsiteY0" fmla="*/ 1231900 h 4169927"/>
              <a:gd name="connsiteX1" fmla="*/ 2590800 w 12179300"/>
              <a:gd name="connsiteY1" fmla="*/ 1841500 h 4169927"/>
              <a:gd name="connsiteX2" fmla="*/ 6197600 w 12179300"/>
              <a:gd name="connsiteY2" fmla="*/ 4165600 h 4169927"/>
              <a:gd name="connsiteX3" fmla="*/ 9525000 w 12179300"/>
              <a:gd name="connsiteY3" fmla="*/ 1193800 h 4169927"/>
              <a:gd name="connsiteX4" fmla="*/ 12179300 w 12179300"/>
              <a:gd name="connsiteY4" fmla="*/ 0 h 4169927"/>
              <a:gd name="connsiteX0" fmla="*/ 0 w 12179300"/>
              <a:gd name="connsiteY0" fmla="*/ 1231900 h 4167363"/>
              <a:gd name="connsiteX1" fmla="*/ 2590800 w 12179300"/>
              <a:gd name="connsiteY1" fmla="*/ 1841500 h 4167363"/>
              <a:gd name="connsiteX2" fmla="*/ 6197600 w 12179300"/>
              <a:gd name="connsiteY2" fmla="*/ 4165600 h 4167363"/>
              <a:gd name="connsiteX3" fmla="*/ 9550400 w 12179300"/>
              <a:gd name="connsiteY3" fmla="*/ 1435100 h 4167363"/>
              <a:gd name="connsiteX4" fmla="*/ 12179300 w 12179300"/>
              <a:gd name="connsiteY4" fmla="*/ 0 h 4167363"/>
              <a:gd name="connsiteX0" fmla="*/ 0 w 12179300"/>
              <a:gd name="connsiteY0" fmla="*/ 1231900 h 4167363"/>
              <a:gd name="connsiteX1" fmla="*/ 2590800 w 12179300"/>
              <a:gd name="connsiteY1" fmla="*/ 1841500 h 4167363"/>
              <a:gd name="connsiteX2" fmla="*/ 6197600 w 12179300"/>
              <a:gd name="connsiteY2" fmla="*/ 4165600 h 4167363"/>
              <a:gd name="connsiteX3" fmla="*/ 9550400 w 12179300"/>
              <a:gd name="connsiteY3" fmla="*/ 1435100 h 4167363"/>
              <a:gd name="connsiteX4" fmla="*/ 12179300 w 12179300"/>
              <a:gd name="connsiteY4" fmla="*/ 0 h 4167363"/>
              <a:gd name="connsiteX0" fmla="*/ 0 w 12179300"/>
              <a:gd name="connsiteY0" fmla="*/ 1231900 h 4167363"/>
              <a:gd name="connsiteX1" fmla="*/ 2590800 w 12179300"/>
              <a:gd name="connsiteY1" fmla="*/ 1841500 h 4167363"/>
              <a:gd name="connsiteX2" fmla="*/ 6197600 w 12179300"/>
              <a:gd name="connsiteY2" fmla="*/ 4165600 h 4167363"/>
              <a:gd name="connsiteX3" fmla="*/ 9550400 w 12179300"/>
              <a:gd name="connsiteY3" fmla="*/ 1435100 h 4167363"/>
              <a:gd name="connsiteX4" fmla="*/ 12179300 w 12179300"/>
              <a:gd name="connsiteY4" fmla="*/ 0 h 4167363"/>
              <a:gd name="connsiteX0" fmla="*/ 0 w 12179300"/>
              <a:gd name="connsiteY0" fmla="*/ 1233676 h 4169139"/>
              <a:gd name="connsiteX1" fmla="*/ 2590800 w 12179300"/>
              <a:gd name="connsiteY1" fmla="*/ 1843276 h 4169139"/>
              <a:gd name="connsiteX2" fmla="*/ 6197600 w 12179300"/>
              <a:gd name="connsiteY2" fmla="*/ 4167376 h 4169139"/>
              <a:gd name="connsiteX3" fmla="*/ 9550400 w 12179300"/>
              <a:gd name="connsiteY3" fmla="*/ 1436876 h 4169139"/>
              <a:gd name="connsiteX4" fmla="*/ 12179300 w 12179300"/>
              <a:gd name="connsiteY4" fmla="*/ 1776 h 4169139"/>
              <a:gd name="connsiteX0" fmla="*/ 0 w 12179300"/>
              <a:gd name="connsiteY0" fmla="*/ 1233133 h 4168010"/>
              <a:gd name="connsiteX1" fmla="*/ 2590800 w 12179300"/>
              <a:gd name="connsiteY1" fmla="*/ 1842733 h 4168010"/>
              <a:gd name="connsiteX2" fmla="*/ 6197600 w 12179300"/>
              <a:gd name="connsiteY2" fmla="*/ 4166833 h 4168010"/>
              <a:gd name="connsiteX3" fmla="*/ 9486900 w 12179300"/>
              <a:gd name="connsiteY3" fmla="*/ 1512533 h 4168010"/>
              <a:gd name="connsiteX4" fmla="*/ 12179300 w 12179300"/>
              <a:gd name="connsiteY4" fmla="*/ 1233 h 4168010"/>
              <a:gd name="connsiteX0" fmla="*/ 0 w 12179300"/>
              <a:gd name="connsiteY0" fmla="*/ 1232918 h 4167795"/>
              <a:gd name="connsiteX1" fmla="*/ 2590800 w 12179300"/>
              <a:gd name="connsiteY1" fmla="*/ 1842518 h 4167795"/>
              <a:gd name="connsiteX2" fmla="*/ 6197600 w 12179300"/>
              <a:gd name="connsiteY2" fmla="*/ 4166618 h 4167795"/>
              <a:gd name="connsiteX3" fmla="*/ 9486900 w 12179300"/>
              <a:gd name="connsiteY3" fmla="*/ 1512318 h 4167795"/>
              <a:gd name="connsiteX4" fmla="*/ 12179300 w 12179300"/>
              <a:gd name="connsiteY4" fmla="*/ 1018 h 4167795"/>
              <a:gd name="connsiteX0" fmla="*/ 0 w 12179300"/>
              <a:gd name="connsiteY0" fmla="*/ 1234089 h 4168966"/>
              <a:gd name="connsiteX1" fmla="*/ 2590800 w 12179300"/>
              <a:gd name="connsiteY1" fmla="*/ 1843689 h 4168966"/>
              <a:gd name="connsiteX2" fmla="*/ 6197600 w 12179300"/>
              <a:gd name="connsiteY2" fmla="*/ 4167789 h 4168966"/>
              <a:gd name="connsiteX3" fmla="*/ 9486900 w 12179300"/>
              <a:gd name="connsiteY3" fmla="*/ 1513489 h 4168966"/>
              <a:gd name="connsiteX4" fmla="*/ 12179300 w 12179300"/>
              <a:gd name="connsiteY4" fmla="*/ 2189 h 4168966"/>
              <a:gd name="connsiteX0" fmla="*/ 0 w 12179300"/>
              <a:gd name="connsiteY0" fmla="*/ 1234089 h 4168966"/>
              <a:gd name="connsiteX1" fmla="*/ 2590800 w 12179300"/>
              <a:gd name="connsiteY1" fmla="*/ 1843689 h 4168966"/>
              <a:gd name="connsiteX2" fmla="*/ 6197600 w 12179300"/>
              <a:gd name="connsiteY2" fmla="*/ 4167789 h 4168966"/>
              <a:gd name="connsiteX3" fmla="*/ 9486900 w 12179300"/>
              <a:gd name="connsiteY3" fmla="*/ 1513489 h 4168966"/>
              <a:gd name="connsiteX4" fmla="*/ 12179300 w 12179300"/>
              <a:gd name="connsiteY4" fmla="*/ 2189 h 4168966"/>
              <a:gd name="connsiteX0" fmla="*/ 0 w 12179300"/>
              <a:gd name="connsiteY0" fmla="*/ 1234089 h 4169014"/>
              <a:gd name="connsiteX1" fmla="*/ 2590800 w 12179300"/>
              <a:gd name="connsiteY1" fmla="*/ 1843689 h 4169014"/>
              <a:gd name="connsiteX2" fmla="*/ 6197600 w 12179300"/>
              <a:gd name="connsiteY2" fmla="*/ 4167789 h 4169014"/>
              <a:gd name="connsiteX3" fmla="*/ 9486900 w 12179300"/>
              <a:gd name="connsiteY3" fmla="*/ 1513489 h 4169014"/>
              <a:gd name="connsiteX4" fmla="*/ 12179300 w 12179300"/>
              <a:gd name="connsiteY4" fmla="*/ 2189 h 4169014"/>
              <a:gd name="connsiteX0" fmla="*/ 0 w 12179300"/>
              <a:gd name="connsiteY0" fmla="*/ 1234089 h 4171076"/>
              <a:gd name="connsiteX1" fmla="*/ 2755900 w 12179300"/>
              <a:gd name="connsiteY1" fmla="*/ 2034189 h 4171076"/>
              <a:gd name="connsiteX2" fmla="*/ 6197600 w 12179300"/>
              <a:gd name="connsiteY2" fmla="*/ 4167789 h 4171076"/>
              <a:gd name="connsiteX3" fmla="*/ 9486900 w 12179300"/>
              <a:gd name="connsiteY3" fmla="*/ 1513489 h 4171076"/>
              <a:gd name="connsiteX4" fmla="*/ 12179300 w 12179300"/>
              <a:gd name="connsiteY4" fmla="*/ 2189 h 4171076"/>
              <a:gd name="connsiteX0" fmla="*/ 0 w 12179300"/>
              <a:gd name="connsiteY0" fmla="*/ 1234089 h 4170901"/>
              <a:gd name="connsiteX1" fmla="*/ 2781300 w 12179300"/>
              <a:gd name="connsiteY1" fmla="*/ 2021489 h 4170901"/>
              <a:gd name="connsiteX2" fmla="*/ 6197600 w 12179300"/>
              <a:gd name="connsiteY2" fmla="*/ 4167789 h 4170901"/>
              <a:gd name="connsiteX3" fmla="*/ 9486900 w 12179300"/>
              <a:gd name="connsiteY3" fmla="*/ 1513489 h 4170901"/>
              <a:gd name="connsiteX4" fmla="*/ 12179300 w 12179300"/>
              <a:gd name="connsiteY4" fmla="*/ 2189 h 4170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79300" h="4170901">
                <a:moveTo>
                  <a:pt x="0" y="1234089"/>
                </a:moveTo>
                <a:cubicBezTo>
                  <a:pt x="900641" y="1162122"/>
                  <a:pt x="1761067" y="1456339"/>
                  <a:pt x="2781300" y="2021489"/>
                </a:cubicBezTo>
                <a:cubicBezTo>
                  <a:pt x="3801533" y="2586639"/>
                  <a:pt x="5080000" y="4252456"/>
                  <a:pt x="6197600" y="4167789"/>
                </a:cubicBezTo>
                <a:cubicBezTo>
                  <a:pt x="7315200" y="4083122"/>
                  <a:pt x="8401050" y="2969756"/>
                  <a:pt x="9486900" y="1513489"/>
                </a:cubicBezTo>
                <a:cubicBezTo>
                  <a:pt x="10572750" y="57222"/>
                  <a:pt x="11736917" y="-16861"/>
                  <a:pt x="12179300" y="2189"/>
                </a:cubicBezTo>
              </a:path>
            </a:pathLst>
          </a:cu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034323" y="3947503"/>
            <a:ext cx="642716" cy="640253"/>
            <a:chOff x="5375392" y="3582376"/>
            <a:chExt cx="828675" cy="825500"/>
          </a:xfrm>
        </p:grpSpPr>
        <p:sp>
          <p:nvSpPr>
            <p:cNvPr id="4" name="Oval 16"/>
            <p:cNvSpPr>
              <a:spLocks noChangeArrowheads="1"/>
            </p:cNvSpPr>
            <p:nvPr/>
          </p:nvSpPr>
          <p:spPr bwMode="auto">
            <a:xfrm>
              <a:off x="5375392" y="3582376"/>
              <a:ext cx="828675" cy="825500"/>
            </a:xfrm>
            <a:prstGeom prst="ellipse">
              <a:avLst/>
            </a:pr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" name="Line 17"/>
            <p:cNvSpPr>
              <a:spLocks noChangeShapeType="1"/>
            </p:cNvSpPr>
            <p:nvPr/>
          </p:nvSpPr>
          <p:spPr bwMode="auto">
            <a:xfrm>
              <a:off x="5788142" y="3582376"/>
              <a:ext cx="0" cy="825500"/>
            </a:xfrm>
            <a:prstGeom prst="line">
              <a:avLst/>
            </a:pr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" name="Line 18"/>
            <p:cNvSpPr>
              <a:spLocks noChangeShapeType="1"/>
            </p:cNvSpPr>
            <p:nvPr/>
          </p:nvSpPr>
          <p:spPr bwMode="auto">
            <a:xfrm flipH="1">
              <a:off x="5375392" y="3995126"/>
              <a:ext cx="825500" cy="0"/>
            </a:xfrm>
            <a:prstGeom prst="line">
              <a:avLst/>
            </a:pr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7" name="Freeform 19"/>
            <p:cNvSpPr>
              <a:spLocks/>
            </p:cNvSpPr>
            <p:nvPr/>
          </p:nvSpPr>
          <p:spPr bwMode="auto">
            <a:xfrm>
              <a:off x="5575417" y="3582376"/>
              <a:ext cx="187325" cy="825500"/>
            </a:xfrm>
            <a:custGeom>
              <a:avLst/>
              <a:gdLst>
                <a:gd name="T0" fmla="*/ 56 w 56"/>
                <a:gd name="T1" fmla="*/ 0 h 248"/>
                <a:gd name="T2" fmla="*/ 0 w 56"/>
                <a:gd name="T3" fmla="*/ 124 h 248"/>
                <a:gd name="T4" fmla="*/ 56 w 56"/>
                <a:gd name="T5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48">
                  <a:moveTo>
                    <a:pt x="56" y="0"/>
                  </a:moveTo>
                  <a:cubicBezTo>
                    <a:pt x="56" y="0"/>
                    <a:pt x="0" y="44"/>
                    <a:pt x="0" y="124"/>
                  </a:cubicBezTo>
                  <a:cubicBezTo>
                    <a:pt x="0" y="204"/>
                    <a:pt x="56" y="248"/>
                    <a:pt x="56" y="248"/>
                  </a:cubicBezTo>
                </a:path>
              </a:pathLst>
            </a:cu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8" name="Freeform 20"/>
            <p:cNvSpPr>
              <a:spLocks/>
            </p:cNvSpPr>
            <p:nvPr/>
          </p:nvSpPr>
          <p:spPr bwMode="auto">
            <a:xfrm>
              <a:off x="5815129" y="3582376"/>
              <a:ext cx="187325" cy="825500"/>
            </a:xfrm>
            <a:custGeom>
              <a:avLst/>
              <a:gdLst>
                <a:gd name="T0" fmla="*/ 0 w 56"/>
                <a:gd name="T1" fmla="*/ 0 h 248"/>
                <a:gd name="T2" fmla="*/ 56 w 56"/>
                <a:gd name="T3" fmla="*/ 124 h 248"/>
                <a:gd name="T4" fmla="*/ 0 w 56"/>
                <a:gd name="T5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48">
                  <a:moveTo>
                    <a:pt x="0" y="0"/>
                  </a:moveTo>
                  <a:cubicBezTo>
                    <a:pt x="0" y="0"/>
                    <a:pt x="56" y="44"/>
                    <a:pt x="56" y="124"/>
                  </a:cubicBezTo>
                  <a:cubicBezTo>
                    <a:pt x="56" y="204"/>
                    <a:pt x="0" y="248"/>
                    <a:pt x="0" y="248"/>
                  </a:cubicBezTo>
                </a:path>
              </a:pathLst>
            </a:cu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9" name="Freeform 21"/>
            <p:cNvSpPr>
              <a:spLocks/>
            </p:cNvSpPr>
            <p:nvPr/>
          </p:nvSpPr>
          <p:spPr bwMode="auto">
            <a:xfrm>
              <a:off x="5469054" y="3728426"/>
              <a:ext cx="639763" cy="133350"/>
            </a:xfrm>
            <a:custGeom>
              <a:avLst/>
              <a:gdLst>
                <a:gd name="T0" fmla="*/ 0 w 192"/>
                <a:gd name="T1" fmla="*/ 0 h 40"/>
                <a:gd name="T2" fmla="*/ 96 w 192"/>
                <a:gd name="T3" fmla="*/ 40 h 40"/>
                <a:gd name="T4" fmla="*/ 192 w 19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" h="40">
                  <a:moveTo>
                    <a:pt x="0" y="0"/>
                  </a:moveTo>
                  <a:cubicBezTo>
                    <a:pt x="0" y="0"/>
                    <a:pt x="20" y="40"/>
                    <a:pt x="96" y="40"/>
                  </a:cubicBezTo>
                  <a:cubicBezTo>
                    <a:pt x="172" y="40"/>
                    <a:pt x="192" y="0"/>
                    <a:pt x="192" y="0"/>
                  </a:cubicBezTo>
                </a:path>
              </a:pathLst>
            </a:cu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0" name="Freeform 22"/>
            <p:cNvSpPr>
              <a:spLocks/>
            </p:cNvSpPr>
            <p:nvPr/>
          </p:nvSpPr>
          <p:spPr bwMode="auto">
            <a:xfrm>
              <a:off x="5469054" y="4128476"/>
              <a:ext cx="639763" cy="131763"/>
            </a:xfrm>
            <a:custGeom>
              <a:avLst/>
              <a:gdLst>
                <a:gd name="T0" fmla="*/ 0 w 192"/>
                <a:gd name="T1" fmla="*/ 40 h 40"/>
                <a:gd name="T2" fmla="*/ 96 w 192"/>
                <a:gd name="T3" fmla="*/ 0 h 40"/>
                <a:gd name="T4" fmla="*/ 192 w 192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" h="40">
                  <a:moveTo>
                    <a:pt x="0" y="40"/>
                  </a:moveTo>
                  <a:cubicBezTo>
                    <a:pt x="0" y="40"/>
                    <a:pt x="20" y="0"/>
                    <a:pt x="96" y="0"/>
                  </a:cubicBezTo>
                  <a:cubicBezTo>
                    <a:pt x="172" y="0"/>
                    <a:pt x="192" y="40"/>
                    <a:pt x="192" y="40"/>
                  </a:cubicBezTo>
                </a:path>
              </a:pathLst>
            </a:cu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029836" y="4164203"/>
            <a:ext cx="767824" cy="754956"/>
            <a:chOff x="5734050" y="5459413"/>
            <a:chExt cx="852487" cy="838200"/>
          </a:xfrm>
        </p:grpSpPr>
        <p:sp>
          <p:nvSpPr>
            <p:cNvPr id="12" name="Freeform 64"/>
            <p:cNvSpPr>
              <a:spLocks/>
            </p:cNvSpPr>
            <p:nvPr/>
          </p:nvSpPr>
          <p:spPr bwMode="auto">
            <a:xfrm>
              <a:off x="5794375" y="5638801"/>
              <a:ext cx="169862" cy="173038"/>
            </a:xfrm>
            <a:custGeom>
              <a:avLst/>
              <a:gdLst>
                <a:gd name="T0" fmla="*/ 50 w 51"/>
                <a:gd name="T1" fmla="*/ 34 h 52"/>
                <a:gd name="T2" fmla="*/ 46 w 51"/>
                <a:gd name="T3" fmla="*/ 15 h 52"/>
                <a:gd name="T4" fmla="*/ 32 w 51"/>
                <a:gd name="T5" fmla="*/ 1 h 52"/>
                <a:gd name="T6" fmla="*/ 25 w 51"/>
                <a:gd name="T7" fmla="*/ 0 h 52"/>
                <a:gd name="T8" fmla="*/ 5 w 51"/>
                <a:gd name="T9" fmla="*/ 20 h 52"/>
                <a:gd name="T10" fmla="*/ 16 w 51"/>
                <a:gd name="T11" fmla="*/ 51 h 52"/>
                <a:gd name="T12" fmla="*/ 22 w 51"/>
                <a:gd name="T13" fmla="*/ 52 h 52"/>
                <a:gd name="T14" fmla="*/ 50 w 51"/>
                <a:gd name="T15" fmla="*/ 3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52">
                  <a:moveTo>
                    <a:pt x="50" y="34"/>
                  </a:moveTo>
                  <a:cubicBezTo>
                    <a:pt x="51" y="30"/>
                    <a:pt x="49" y="21"/>
                    <a:pt x="46" y="15"/>
                  </a:cubicBezTo>
                  <a:cubicBezTo>
                    <a:pt x="42" y="8"/>
                    <a:pt x="38" y="3"/>
                    <a:pt x="32" y="1"/>
                  </a:cubicBezTo>
                  <a:cubicBezTo>
                    <a:pt x="30" y="1"/>
                    <a:pt x="27" y="0"/>
                    <a:pt x="25" y="0"/>
                  </a:cubicBezTo>
                  <a:cubicBezTo>
                    <a:pt x="13" y="0"/>
                    <a:pt x="8" y="11"/>
                    <a:pt x="5" y="20"/>
                  </a:cubicBezTo>
                  <a:cubicBezTo>
                    <a:pt x="2" y="32"/>
                    <a:pt x="0" y="45"/>
                    <a:pt x="16" y="51"/>
                  </a:cubicBezTo>
                  <a:cubicBezTo>
                    <a:pt x="18" y="51"/>
                    <a:pt x="20" y="52"/>
                    <a:pt x="22" y="52"/>
                  </a:cubicBezTo>
                  <a:cubicBezTo>
                    <a:pt x="34" y="52"/>
                    <a:pt x="48" y="40"/>
                    <a:pt x="50" y="34"/>
                  </a:cubicBezTo>
                  <a:close/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3" name="Freeform 65"/>
            <p:cNvSpPr>
              <a:spLocks/>
            </p:cNvSpPr>
            <p:nvPr/>
          </p:nvSpPr>
          <p:spPr bwMode="auto">
            <a:xfrm>
              <a:off x="5970588" y="5518151"/>
              <a:ext cx="173037" cy="153988"/>
            </a:xfrm>
            <a:custGeom>
              <a:avLst/>
              <a:gdLst>
                <a:gd name="T0" fmla="*/ 26 w 52"/>
                <a:gd name="T1" fmla="*/ 46 h 46"/>
                <a:gd name="T2" fmla="*/ 52 w 52"/>
                <a:gd name="T3" fmla="*/ 19 h 46"/>
                <a:gd name="T4" fmla="*/ 26 w 52"/>
                <a:gd name="T5" fmla="*/ 0 h 46"/>
                <a:gd name="T6" fmla="*/ 0 w 52"/>
                <a:gd name="T7" fmla="*/ 19 h 46"/>
                <a:gd name="T8" fmla="*/ 26 w 52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6">
                  <a:moveTo>
                    <a:pt x="26" y="46"/>
                  </a:moveTo>
                  <a:cubicBezTo>
                    <a:pt x="34" y="46"/>
                    <a:pt x="52" y="34"/>
                    <a:pt x="52" y="19"/>
                  </a:cubicBezTo>
                  <a:cubicBezTo>
                    <a:pt x="52" y="2"/>
                    <a:pt x="38" y="0"/>
                    <a:pt x="26" y="0"/>
                  </a:cubicBezTo>
                  <a:cubicBezTo>
                    <a:pt x="14" y="0"/>
                    <a:pt x="0" y="2"/>
                    <a:pt x="0" y="19"/>
                  </a:cubicBezTo>
                  <a:cubicBezTo>
                    <a:pt x="0" y="34"/>
                    <a:pt x="19" y="46"/>
                    <a:pt x="26" y="46"/>
                  </a:cubicBezTo>
                  <a:close/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" name="Freeform 66"/>
            <p:cNvSpPr>
              <a:spLocks/>
            </p:cNvSpPr>
            <p:nvPr/>
          </p:nvSpPr>
          <p:spPr bwMode="auto">
            <a:xfrm>
              <a:off x="6149975" y="5638801"/>
              <a:ext cx="163512" cy="173038"/>
            </a:xfrm>
            <a:custGeom>
              <a:avLst/>
              <a:gdLst>
                <a:gd name="T0" fmla="*/ 19 w 49"/>
                <a:gd name="T1" fmla="*/ 1 h 52"/>
                <a:gd name="T2" fmla="*/ 6 w 49"/>
                <a:gd name="T3" fmla="*/ 15 h 52"/>
                <a:gd name="T4" fmla="*/ 2 w 49"/>
                <a:gd name="T5" fmla="*/ 34 h 52"/>
                <a:gd name="T6" fmla="*/ 30 w 49"/>
                <a:gd name="T7" fmla="*/ 52 h 52"/>
                <a:gd name="T8" fmla="*/ 35 w 49"/>
                <a:gd name="T9" fmla="*/ 51 h 52"/>
                <a:gd name="T10" fmla="*/ 48 w 49"/>
                <a:gd name="T11" fmla="*/ 39 h 52"/>
                <a:gd name="T12" fmla="*/ 46 w 49"/>
                <a:gd name="T13" fmla="*/ 20 h 52"/>
                <a:gd name="T14" fmla="*/ 27 w 49"/>
                <a:gd name="T15" fmla="*/ 0 h 52"/>
                <a:gd name="T16" fmla="*/ 19 w 49"/>
                <a:gd name="T17" fmla="*/ 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52">
                  <a:moveTo>
                    <a:pt x="19" y="1"/>
                  </a:moveTo>
                  <a:cubicBezTo>
                    <a:pt x="14" y="3"/>
                    <a:pt x="9" y="8"/>
                    <a:pt x="6" y="15"/>
                  </a:cubicBezTo>
                  <a:cubicBezTo>
                    <a:pt x="3" y="21"/>
                    <a:pt x="0" y="30"/>
                    <a:pt x="2" y="34"/>
                  </a:cubicBezTo>
                  <a:cubicBezTo>
                    <a:pt x="4" y="40"/>
                    <a:pt x="17" y="52"/>
                    <a:pt x="30" y="52"/>
                  </a:cubicBezTo>
                  <a:cubicBezTo>
                    <a:pt x="32" y="52"/>
                    <a:pt x="34" y="51"/>
                    <a:pt x="35" y="51"/>
                  </a:cubicBezTo>
                  <a:cubicBezTo>
                    <a:pt x="42" y="49"/>
                    <a:pt x="46" y="45"/>
                    <a:pt x="48" y="39"/>
                  </a:cubicBezTo>
                  <a:cubicBezTo>
                    <a:pt x="49" y="34"/>
                    <a:pt x="49" y="28"/>
                    <a:pt x="46" y="20"/>
                  </a:cubicBezTo>
                  <a:cubicBezTo>
                    <a:pt x="43" y="11"/>
                    <a:pt x="38" y="0"/>
                    <a:pt x="27" y="0"/>
                  </a:cubicBezTo>
                  <a:cubicBezTo>
                    <a:pt x="24" y="0"/>
                    <a:pt x="22" y="1"/>
                    <a:pt x="19" y="1"/>
                  </a:cubicBezTo>
                  <a:close/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5" name="Freeform 67"/>
            <p:cNvSpPr>
              <a:spLocks/>
            </p:cNvSpPr>
            <p:nvPr/>
          </p:nvSpPr>
          <p:spPr bwMode="auto">
            <a:xfrm>
              <a:off x="6086475" y="5857876"/>
              <a:ext cx="190500" cy="160338"/>
            </a:xfrm>
            <a:custGeom>
              <a:avLst/>
              <a:gdLst>
                <a:gd name="T0" fmla="*/ 23 w 57"/>
                <a:gd name="T1" fmla="*/ 0 h 48"/>
                <a:gd name="T2" fmla="*/ 10 w 57"/>
                <a:gd name="T3" fmla="*/ 3 h 48"/>
                <a:gd name="T4" fmla="*/ 3 w 57"/>
                <a:gd name="T5" fmla="*/ 18 h 48"/>
                <a:gd name="T6" fmla="*/ 5 w 57"/>
                <a:gd name="T7" fmla="*/ 40 h 48"/>
                <a:gd name="T8" fmla="*/ 20 w 57"/>
                <a:gd name="T9" fmla="*/ 48 h 48"/>
                <a:gd name="T10" fmla="*/ 38 w 57"/>
                <a:gd name="T11" fmla="*/ 41 h 48"/>
                <a:gd name="T12" fmla="*/ 47 w 57"/>
                <a:gd name="T13" fmla="*/ 10 h 48"/>
                <a:gd name="T14" fmla="*/ 23 w 57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48">
                  <a:moveTo>
                    <a:pt x="23" y="0"/>
                  </a:moveTo>
                  <a:cubicBezTo>
                    <a:pt x="21" y="0"/>
                    <a:pt x="14" y="0"/>
                    <a:pt x="10" y="3"/>
                  </a:cubicBezTo>
                  <a:cubicBezTo>
                    <a:pt x="7" y="5"/>
                    <a:pt x="4" y="12"/>
                    <a:pt x="3" y="18"/>
                  </a:cubicBezTo>
                  <a:cubicBezTo>
                    <a:pt x="0" y="27"/>
                    <a:pt x="1" y="35"/>
                    <a:pt x="5" y="40"/>
                  </a:cubicBezTo>
                  <a:cubicBezTo>
                    <a:pt x="9" y="46"/>
                    <a:pt x="14" y="48"/>
                    <a:pt x="20" y="48"/>
                  </a:cubicBezTo>
                  <a:cubicBezTo>
                    <a:pt x="25" y="48"/>
                    <a:pt x="30" y="46"/>
                    <a:pt x="38" y="41"/>
                  </a:cubicBezTo>
                  <a:cubicBezTo>
                    <a:pt x="47" y="34"/>
                    <a:pt x="57" y="24"/>
                    <a:pt x="47" y="10"/>
                  </a:cubicBezTo>
                  <a:cubicBezTo>
                    <a:pt x="41" y="1"/>
                    <a:pt x="28" y="0"/>
                    <a:pt x="23" y="0"/>
                  </a:cubicBezTo>
                  <a:close/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6" name="Freeform 68"/>
            <p:cNvSpPr>
              <a:spLocks/>
            </p:cNvSpPr>
            <p:nvPr/>
          </p:nvSpPr>
          <p:spPr bwMode="auto">
            <a:xfrm>
              <a:off x="5840413" y="5861051"/>
              <a:ext cx="190500" cy="160338"/>
            </a:xfrm>
            <a:custGeom>
              <a:avLst/>
              <a:gdLst>
                <a:gd name="T0" fmla="*/ 46 w 57"/>
                <a:gd name="T1" fmla="*/ 2 h 48"/>
                <a:gd name="T2" fmla="*/ 35 w 57"/>
                <a:gd name="T3" fmla="*/ 0 h 48"/>
                <a:gd name="T4" fmla="*/ 9 w 57"/>
                <a:gd name="T5" fmla="*/ 11 h 48"/>
                <a:gd name="T6" fmla="*/ 20 w 57"/>
                <a:gd name="T7" fmla="*/ 41 h 48"/>
                <a:gd name="T8" fmla="*/ 38 w 57"/>
                <a:gd name="T9" fmla="*/ 48 h 48"/>
                <a:gd name="T10" fmla="*/ 53 w 57"/>
                <a:gd name="T11" fmla="*/ 39 h 48"/>
                <a:gd name="T12" fmla="*/ 55 w 57"/>
                <a:gd name="T13" fmla="*/ 20 h 48"/>
                <a:gd name="T14" fmla="*/ 46 w 57"/>
                <a:gd name="T15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48">
                  <a:moveTo>
                    <a:pt x="46" y="2"/>
                  </a:moveTo>
                  <a:cubicBezTo>
                    <a:pt x="43" y="0"/>
                    <a:pt x="38" y="0"/>
                    <a:pt x="35" y="0"/>
                  </a:cubicBezTo>
                  <a:cubicBezTo>
                    <a:pt x="30" y="0"/>
                    <a:pt x="16" y="1"/>
                    <a:pt x="9" y="11"/>
                  </a:cubicBezTo>
                  <a:cubicBezTo>
                    <a:pt x="0" y="25"/>
                    <a:pt x="10" y="35"/>
                    <a:pt x="20" y="41"/>
                  </a:cubicBezTo>
                  <a:cubicBezTo>
                    <a:pt x="27" y="46"/>
                    <a:pt x="33" y="48"/>
                    <a:pt x="38" y="48"/>
                  </a:cubicBezTo>
                  <a:cubicBezTo>
                    <a:pt x="44" y="48"/>
                    <a:pt x="49" y="45"/>
                    <a:pt x="53" y="39"/>
                  </a:cubicBezTo>
                  <a:cubicBezTo>
                    <a:pt x="56" y="34"/>
                    <a:pt x="57" y="28"/>
                    <a:pt x="55" y="20"/>
                  </a:cubicBezTo>
                  <a:cubicBezTo>
                    <a:pt x="54" y="13"/>
                    <a:pt x="50" y="5"/>
                    <a:pt x="46" y="2"/>
                  </a:cubicBezTo>
                  <a:close/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7" name="Freeform 69"/>
            <p:cNvSpPr>
              <a:spLocks/>
            </p:cNvSpPr>
            <p:nvPr/>
          </p:nvSpPr>
          <p:spPr bwMode="auto">
            <a:xfrm>
              <a:off x="5734050" y="5459413"/>
              <a:ext cx="852487" cy="838200"/>
            </a:xfrm>
            <a:custGeom>
              <a:avLst/>
              <a:gdLst>
                <a:gd name="T0" fmla="*/ 255 w 256"/>
                <a:gd name="T1" fmla="*/ 252 h 252"/>
                <a:gd name="T2" fmla="*/ 252 w 256"/>
                <a:gd name="T3" fmla="*/ 246 h 252"/>
                <a:gd name="T4" fmla="*/ 224 w 256"/>
                <a:gd name="T5" fmla="*/ 177 h 252"/>
                <a:gd name="T6" fmla="*/ 159 w 256"/>
                <a:gd name="T7" fmla="*/ 22 h 252"/>
                <a:gd name="T8" fmla="*/ 159 w 256"/>
                <a:gd name="T9" fmla="*/ 22 h 252"/>
                <a:gd name="T10" fmla="*/ 151 w 256"/>
                <a:gd name="T11" fmla="*/ 16 h 252"/>
                <a:gd name="T12" fmla="*/ 151 w 256"/>
                <a:gd name="T13" fmla="*/ 16 h 252"/>
                <a:gd name="T14" fmla="*/ 97 w 256"/>
                <a:gd name="T15" fmla="*/ 0 h 252"/>
                <a:gd name="T16" fmla="*/ 0 w 256"/>
                <a:gd name="T17" fmla="*/ 97 h 252"/>
                <a:gd name="T18" fmla="*/ 97 w 256"/>
                <a:gd name="T19" fmla="*/ 194 h 252"/>
                <a:gd name="T20" fmla="*/ 197 w 256"/>
                <a:gd name="T21" fmla="*/ 97 h 252"/>
                <a:gd name="T22" fmla="*/ 180 w 256"/>
                <a:gd name="T23" fmla="*/ 4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6" h="252">
                  <a:moveTo>
                    <a:pt x="255" y="252"/>
                  </a:moveTo>
                  <a:cubicBezTo>
                    <a:pt x="256" y="250"/>
                    <a:pt x="255" y="247"/>
                    <a:pt x="252" y="246"/>
                  </a:cubicBezTo>
                  <a:cubicBezTo>
                    <a:pt x="221" y="235"/>
                    <a:pt x="222" y="212"/>
                    <a:pt x="224" y="177"/>
                  </a:cubicBezTo>
                  <a:cubicBezTo>
                    <a:pt x="226" y="134"/>
                    <a:pt x="228" y="76"/>
                    <a:pt x="159" y="22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56" y="20"/>
                    <a:pt x="154" y="18"/>
                    <a:pt x="151" y="16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35" y="6"/>
                    <a:pt x="117" y="0"/>
                    <a:pt x="97" y="0"/>
                  </a:cubicBezTo>
                  <a:cubicBezTo>
                    <a:pt x="44" y="0"/>
                    <a:pt x="0" y="43"/>
                    <a:pt x="0" y="97"/>
                  </a:cubicBezTo>
                  <a:cubicBezTo>
                    <a:pt x="0" y="151"/>
                    <a:pt x="44" y="194"/>
                    <a:pt x="97" y="194"/>
                  </a:cubicBezTo>
                  <a:cubicBezTo>
                    <a:pt x="151" y="194"/>
                    <a:pt x="197" y="151"/>
                    <a:pt x="197" y="97"/>
                  </a:cubicBezTo>
                  <a:cubicBezTo>
                    <a:pt x="197" y="87"/>
                    <a:pt x="197" y="60"/>
                    <a:pt x="180" y="4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8" name="Oval 70"/>
            <p:cNvSpPr>
              <a:spLocks noChangeArrowheads="1"/>
            </p:cNvSpPr>
            <p:nvPr/>
          </p:nvSpPr>
          <p:spPr bwMode="auto">
            <a:xfrm>
              <a:off x="6024563" y="5748338"/>
              <a:ext cx="69850" cy="66675"/>
            </a:xfrm>
            <a:prstGeom prst="ellipse">
              <a:avLst/>
            </a:pr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89353" y="5157973"/>
            <a:ext cx="2160605" cy="904804"/>
            <a:chOff x="989353" y="5157973"/>
            <a:chExt cx="2160605" cy="904804"/>
          </a:xfrm>
        </p:grpSpPr>
        <p:sp>
          <p:nvSpPr>
            <p:cNvPr id="20" name="矩形 19"/>
            <p:cNvSpPr/>
            <p:nvPr/>
          </p:nvSpPr>
          <p:spPr>
            <a:xfrm>
              <a:off x="989353" y="5416446"/>
              <a:ext cx="21606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1001544" y="5157973"/>
              <a:ext cx="141545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YOUR TITLE</a:t>
              </a:r>
            </a:p>
          </p:txBody>
        </p:sp>
      </p:grpSp>
      <p:sp>
        <p:nvSpPr>
          <p:cNvPr id="23" name="矩形 22"/>
          <p:cNvSpPr/>
          <p:nvPr/>
        </p:nvSpPr>
        <p:spPr>
          <a:xfrm>
            <a:off x="9920373" y="4684211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+mj-lt"/>
              </a:rPr>
              <a:t>个频道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934621" y="4653160"/>
            <a:ext cx="1579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120,000</a:t>
            </a:r>
            <a:endParaRPr lang="zh-CN" altLang="en-US" sz="32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756547" y="4127561"/>
            <a:ext cx="6174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17</a:t>
            </a:r>
            <a:endParaRPr lang="zh-CN" altLang="en-US" sz="32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934621" y="231155"/>
            <a:ext cx="27526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热榜视频</a:t>
            </a:r>
            <a:r>
              <a:rPr lang="en-US" altLang="zh-CN" sz="2400" b="1" dirty="0">
                <a:latin typeface="+mj-lt"/>
              </a:rPr>
              <a:t>&amp;category</a:t>
            </a:r>
            <a:endParaRPr lang="zh-CN" altLang="en-US" sz="2400" b="1" dirty="0">
              <a:latin typeface="+mj-lt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4104709" y="2003366"/>
            <a:ext cx="1895435" cy="1895435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4464100" y="3707201"/>
            <a:ext cx="1079793" cy="1079793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4709205" y="1497515"/>
            <a:ext cx="3627330" cy="3627330"/>
          </a:xfrm>
          <a:prstGeom prst="ellipse">
            <a:avLst/>
          </a:prstGeom>
          <a:blipFill dpi="0"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00" r="-5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/>
          <p:cNvGrpSpPr/>
          <p:nvPr/>
        </p:nvGrpSpPr>
        <p:grpSpPr>
          <a:xfrm>
            <a:off x="6247227" y="1308564"/>
            <a:ext cx="621835" cy="621835"/>
            <a:chOff x="7047327" y="397274"/>
            <a:chExt cx="2325273" cy="2325273"/>
          </a:xfrm>
        </p:grpSpPr>
        <p:sp>
          <p:nvSpPr>
            <p:cNvPr id="32" name="椭圆 31"/>
            <p:cNvSpPr/>
            <p:nvPr/>
          </p:nvSpPr>
          <p:spPr>
            <a:xfrm>
              <a:off x="7047327" y="397274"/>
              <a:ext cx="2325273" cy="2325273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8027233" y="572056"/>
              <a:ext cx="870380" cy="870380"/>
            </a:xfrm>
            <a:custGeom>
              <a:avLst/>
              <a:gdLst/>
              <a:ahLst/>
              <a:cxnLst/>
              <a:rect l="l" t="t" r="r" b="b"/>
              <a:pathLst>
                <a:path w="870382" h="870382">
                  <a:moveTo>
                    <a:pt x="476661" y="481087"/>
                  </a:moveTo>
                  <a:cubicBezTo>
                    <a:pt x="516348" y="499195"/>
                    <a:pt x="536192" y="522015"/>
                    <a:pt x="536192" y="549548"/>
                  </a:cubicBezTo>
                  <a:cubicBezTo>
                    <a:pt x="536192" y="583531"/>
                    <a:pt x="516348" y="603622"/>
                    <a:pt x="476661" y="609824"/>
                  </a:cubicBezTo>
                  <a:close/>
                  <a:moveTo>
                    <a:pt x="419734" y="216173"/>
                  </a:moveTo>
                  <a:lnTo>
                    <a:pt x="419734" y="350490"/>
                  </a:lnTo>
                  <a:cubicBezTo>
                    <a:pt x="381287" y="330647"/>
                    <a:pt x="362063" y="306462"/>
                    <a:pt x="362063" y="277937"/>
                  </a:cubicBezTo>
                  <a:cubicBezTo>
                    <a:pt x="362063" y="243954"/>
                    <a:pt x="381287" y="223366"/>
                    <a:pt x="419734" y="216173"/>
                  </a:cubicBezTo>
                  <a:close/>
                  <a:moveTo>
                    <a:pt x="419734" y="52090"/>
                  </a:moveTo>
                  <a:lnTo>
                    <a:pt x="419734" y="126504"/>
                  </a:lnTo>
                  <a:cubicBezTo>
                    <a:pt x="373101" y="130225"/>
                    <a:pt x="334778" y="147154"/>
                    <a:pt x="304764" y="177292"/>
                  </a:cubicBezTo>
                  <a:cubicBezTo>
                    <a:pt x="274751" y="207429"/>
                    <a:pt x="259744" y="243210"/>
                    <a:pt x="259744" y="284634"/>
                  </a:cubicBezTo>
                  <a:cubicBezTo>
                    <a:pt x="259744" y="325810"/>
                    <a:pt x="272704" y="360226"/>
                    <a:pt x="298625" y="387884"/>
                  </a:cubicBezTo>
                  <a:cubicBezTo>
                    <a:pt x="324546" y="415541"/>
                    <a:pt x="364916" y="439167"/>
                    <a:pt x="419734" y="458763"/>
                  </a:cubicBezTo>
                  <a:lnTo>
                    <a:pt x="419734" y="611684"/>
                  </a:lnTo>
                  <a:cubicBezTo>
                    <a:pt x="397658" y="610940"/>
                    <a:pt x="370807" y="605049"/>
                    <a:pt x="339181" y="594011"/>
                  </a:cubicBezTo>
                  <a:cubicBezTo>
                    <a:pt x="307555" y="582972"/>
                    <a:pt x="284301" y="571252"/>
                    <a:pt x="269418" y="558850"/>
                  </a:cubicBezTo>
                  <a:lnTo>
                    <a:pt x="269418" y="665262"/>
                  </a:lnTo>
                  <a:cubicBezTo>
                    <a:pt x="313818" y="689323"/>
                    <a:pt x="363923" y="701601"/>
                    <a:pt x="419734" y="702097"/>
                  </a:cubicBezTo>
                  <a:lnTo>
                    <a:pt x="419734" y="786929"/>
                  </a:lnTo>
                  <a:lnTo>
                    <a:pt x="476661" y="786929"/>
                  </a:lnTo>
                  <a:lnTo>
                    <a:pt x="476661" y="699492"/>
                  </a:lnTo>
                  <a:cubicBezTo>
                    <a:pt x="527262" y="694284"/>
                    <a:pt x="566950" y="677974"/>
                    <a:pt x="595723" y="650565"/>
                  </a:cubicBezTo>
                  <a:cubicBezTo>
                    <a:pt x="624497" y="623156"/>
                    <a:pt x="638883" y="587623"/>
                    <a:pt x="638883" y="543967"/>
                  </a:cubicBezTo>
                  <a:cubicBezTo>
                    <a:pt x="638883" y="504032"/>
                    <a:pt x="626047" y="471041"/>
                    <a:pt x="600374" y="444996"/>
                  </a:cubicBezTo>
                  <a:cubicBezTo>
                    <a:pt x="574701" y="418951"/>
                    <a:pt x="533463" y="395139"/>
                    <a:pt x="476661" y="373559"/>
                  </a:cubicBezTo>
                  <a:lnTo>
                    <a:pt x="476661" y="214685"/>
                  </a:lnTo>
                  <a:cubicBezTo>
                    <a:pt x="523045" y="219150"/>
                    <a:pt x="564593" y="232792"/>
                    <a:pt x="601304" y="255613"/>
                  </a:cubicBezTo>
                  <a:lnTo>
                    <a:pt x="601304" y="151433"/>
                  </a:lnTo>
                  <a:cubicBezTo>
                    <a:pt x="573275" y="136302"/>
                    <a:pt x="531727" y="127496"/>
                    <a:pt x="476661" y="125016"/>
                  </a:cubicBezTo>
                  <a:lnTo>
                    <a:pt x="476661" y="52090"/>
                  </a:lnTo>
                  <a:close/>
                  <a:moveTo>
                    <a:pt x="435191" y="0"/>
                  </a:moveTo>
                  <a:cubicBezTo>
                    <a:pt x="675540" y="0"/>
                    <a:pt x="870382" y="194842"/>
                    <a:pt x="870382" y="435191"/>
                  </a:cubicBezTo>
                  <a:cubicBezTo>
                    <a:pt x="870382" y="675540"/>
                    <a:pt x="675540" y="870382"/>
                    <a:pt x="435191" y="870382"/>
                  </a:cubicBezTo>
                  <a:cubicBezTo>
                    <a:pt x="194842" y="870382"/>
                    <a:pt x="0" y="675540"/>
                    <a:pt x="0" y="435191"/>
                  </a:cubicBezTo>
                  <a:cubicBezTo>
                    <a:pt x="0" y="194842"/>
                    <a:pt x="194842" y="0"/>
                    <a:pt x="4351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34" name="椭圆 33"/>
            <p:cNvSpPr/>
            <p:nvPr/>
          </p:nvSpPr>
          <p:spPr>
            <a:xfrm>
              <a:off x="7276308" y="1103832"/>
              <a:ext cx="775871" cy="7758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sp>
          <p:nvSpPr>
            <p:cNvPr id="35" name="椭圆 34"/>
            <p:cNvSpPr/>
            <p:nvPr/>
          </p:nvSpPr>
          <p:spPr>
            <a:xfrm>
              <a:off x="7710760" y="1906832"/>
              <a:ext cx="569243" cy="5692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sp>
          <p:nvSpPr>
            <p:cNvPr id="36" name="椭圆 35"/>
            <p:cNvSpPr/>
            <p:nvPr/>
          </p:nvSpPr>
          <p:spPr>
            <a:xfrm>
              <a:off x="8345854" y="1966707"/>
              <a:ext cx="397274" cy="3972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sp>
          <p:nvSpPr>
            <p:cNvPr id="37" name="椭圆 36"/>
            <p:cNvSpPr/>
            <p:nvPr/>
          </p:nvSpPr>
          <p:spPr>
            <a:xfrm>
              <a:off x="8674457" y="1627313"/>
              <a:ext cx="279519" cy="2795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</p:grpSp>
      <p:graphicFrame>
        <p:nvGraphicFramePr>
          <p:cNvPr id="27" name="表格 26">
            <a:extLst>
              <a:ext uri="{FF2B5EF4-FFF2-40B4-BE49-F238E27FC236}">
                <a16:creationId xmlns:a16="http://schemas.microsoft.com/office/drawing/2014/main" id="{DB39E08F-D9A1-49D6-998A-901B932F56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8677834"/>
              </p:ext>
            </p:extLst>
          </p:nvPr>
        </p:nvGraphicFramePr>
        <p:xfrm>
          <a:off x="12700" y="1586553"/>
          <a:ext cx="3774584" cy="5155301"/>
        </p:xfrm>
        <a:graphic>
          <a:graphicData uri="http://schemas.openxmlformats.org/drawingml/2006/table">
            <a:tbl>
              <a:tblPr/>
              <a:tblGrid>
                <a:gridCol w="1887292">
                  <a:extLst>
                    <a:ext uri="{9D8B030D-6E8A-4147-A177-3AD203B41FA5}">
                      <a16:colId xmlns:a16="http://schemas.microsoft.com/office/drawing/2014/main" val="2259725043"/>
                    </a:ext>
                  </a:extLst>
                </a:gridCol>
                <a:gridCol w="1887292">
                  <a:extLst>
                    <a:ext uri="{9D8B030D-6E8A-4147-A177-3AD203B41FA5}">
                      <a16:colId xmlns:a16="http://schemas.microsoft.com/office/drawing/2014/main" val="1335045186"/>
                    </a:ext>
                  </a:extLst>
                </a:gridCol>
              </a:tblGrid>
              <a:tr h="586385">
                <a:tc gridSpan="2">
                  <a:txBody>
                    <a:bodyPr/>
                    <a:lstStyle/>
                    <a:p>
                      <a:r>
                        <a:rPr lang="zh-CN" altLang="en-US" sz="2000" dirty="0"/>
                        <a:t>种类榜单</a:t>
                      </a:r>
                      <a:endParaRPr lang="en-US" sz="2000" dirty="0"/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502310"/>
                  </a:ext>
                </a:extLst>
              </a:tr>
              <a:tr h="415356">
                <a:tc>
                  <a:txBody>
                    <a:bodyPr/>
                    <a:lstStyle/>
                    <a:p>
                      <a:r>
                        <a:rPr lang="en-US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category</a:t>
                      </a:r>
                      <a:endParaRPr lang="en-US" sz="20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num</a:t>
                      </a:r>
                      <a:endParaRPr lang="en-US" sz="20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525998"/>
                  </a:ext>
                </a:extLst>
              </a:tr>
              <a:tr h="41535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24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1634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9037724"/>
                  </a:ext>
                </a:extLst>
              </a:tr>
              <a:tr h="41535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817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23650"/>
                  </a:ext>
                </a:extLst>
              </a:tr>
              <a:tr h="41535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595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9339342"/>
                  </a:ext>
                </a:extLst>
              </a:tr>
              <a:tr h="41535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23</a:t>
                      </a:r>
                      <a:endParaRPr lang="zh-CN" altLang="en-US" sz="2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552</a:t>
                      </a:r>
                      <a:endParaRPr lang="zh-CN" altLang="en-US" sz="2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8968595"/>
                  </a:ext>
                </a:extLst>
              </a:tr>
              <a:tr h="41535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25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508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683733"/>
                  </a:ext>
                </a:extLst>
              </a:tr>
              <a:tr h="41535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22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505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786603"/>
                  </a:ext>
                </a:extLst>
              </a:tr>
              <a:tr h="41535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17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455</a:t>
                      </a:r>
                      <a:endParaRPr lang="zh-CN" altLang="en-US" sz="2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9849736"/>
                  </a:ext>
                </a:extLst>
              </a:tr>
              <a:tr h="41535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28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389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758532"/>
                  </a:ext>
                </a:extLst>
              </a:tr>
              <a:tr h="41535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319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530506"/>
                  </a:ext>
                </a:extLst>
              </a:tr>
              <a:tr h="41535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27</a:t>
                      </a:r>
                      <a:endParaRPr lang="zh-CN" altLang="en-US" sz="20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256</a:t>
                      </a:r>
                      <a:endParaRPr lang="zh-CN" altLang="en-US" sz="2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31628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782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2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2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2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3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2" presetClass="entr" presetSubtype="8" fill="hold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4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4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300"/>
                                </p:stCondLst>
                                <p:childTnLst>
                                  <p:par>
                                    <p:cTn id="5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700000">
                                          <p:cBhvr>
                                            <p:cTn id="55" dur="1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6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700000">
                                          <p:cBhvr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59" presetID="2" presetClass="entr" presetSubtype="2" fill="hold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6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6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550"/>
                                </p:stCondLst>
                                <p:childTnLst>
                                  <p:par>
                                    <p:cTn id="6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29" grpId="0" animBg="1"/>
          <p:bldP spid="24" grpId="0"/>
          <p:bldP spid="25" grpId="0"/>
          <p:bldP spid="30" grpId="0"/>
          <p:bldP spid="42" grpId="0" animBg="1"/>
          <p:bldP spid="43" grpId="0" animBg="1"/>
          <p:bldP spid="4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2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2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2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3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300"/>
                                </p:stCondLst>
                                <p:childTnLst>
                                  <p:par>
                                    <p:cTn id="5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700000">
                                          <p:cBhvr>
                                            <p:cTn id="55" dur="1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6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700000">
                                          <p:cBhvr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5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550"/>
                                </p:stCondLst>
                                <p:childTnLst>
                                  <p:par>
                                    <p:cTn id="6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29" grpId="0" animBg="1"/>
          <p:bldP spid="24" grpId="0"/>
          <p:bldP spid="25" grpId="0"/>
          <p:bldP spid="30" grpId="0"/>
          <p:bldP spid="42" grpId="0" animBg="1"/>
          <p:bldP spid="43" grpId="0" animBg="1"/>
          <p:bldP spid="41" grpId="0" animBg="1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83060" y="655217"/>
            <a:ext cx="1938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喜欢</a:t>
            </a:r>
            <a:r>
              <a:rPr lang="en-US" altLang="zh-CN" sz="2400" b="1" dirty="0">
                <a:latin typeface="+mj-lt"/>
              </a:rPr>
              <a:t>&amp;</a:t>
            </a:r>
            <a:r>
              <a:rPr lang="zh-CN" altLang="en-US" sz="2400" b="1" dirty="0">
                <a:latin typeface="+mj-lt"/>
              </a:rPr>
              <a:t>不喜欢</a:t>
            </a:r>
          </a:p>
        </p:txBody>
      </p:sp>
      <p:sp>
        <p:nvSpPr>
          <p:cNvPr id="15" name="弧形 14"/>
          <p:cNvSpPr/>
          <p:nvPr/>
        </p:nvSpPr>
        <p:spPr>
          <a:xfrm>
            <a:off x="3458817" y="1271589"/>
            <a:ext cx="9285218" cy="9164336"/>
          </a:xfrm>
          <a:prstGeom prst="arc">
            <a:avLst>
              <a:gd name="adj1" fmla="val 10035488"/>
              <a:gd name="adj2" fmla="val 19885948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324609" y="655217"/>
            <a:ext cx="2650446" cy="26504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12" name="矩形 11"/>
          <p:cNvSpPr/>
          <p:nvPr/>
        </p:nvSpPr>
        <p:spPr>
          <a:xfrm>
            <a:off x="6533871" y="1692588"/>
            <a:ext cx="8934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Title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7636580" y="628975"/>
            <a:ext cx="2650446" cy="2650446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8504DDE2-9565-4956-A089-72C54BCE99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4840804"/>
              </p:ext>
            </p:extLst>
          </p:nvPr>
        </p:nvGraphicFramePr>
        <p:xfrm>
          <a:off x="4534526" y="112956"/>
          <a:ext cx="7462543" cy="43513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97004">
                  <a:extLst>
                    <a:ext uri="{9D8B030D-6E8A-4147-A177-3AD203B41FA5}">
                      <a16:colId xmlns:a16="http://schemas.microsoft.com/office/drawing/2014/main" val="569258969"/>
                    </a:ext>
                  </a:extLst>
                </a:gridCol>
                <a:gridCol w="597004">
                  <a:extLst>
                    <a:ext uri="{9D8B030D-6E8A-4147-A177-3AD203B41FA5}">
                      <a16:colId xmlns:a16="http://schemas.microsoft.com/office/drawing/2014/main" val="3936607654"/>
                    </a:ext>
                  </a:extLst>
                </a:gridCol>
                <a:gridCol w="895505">
                  <a:extLst>
                    <a:ext uri="{9D8B030D-6E8A-4147-A177-3AD203B41FA5}">
                      <a16:colId xmlns:a16="http://schemas.microsoft.com/office/drawing/2014/main" val="3492389045"/>
                    </a:ext>
                  </a:extLst>
                </a:gridCol>
                <a:gridCol w="895505">
                  <a:extLst>
                    <a:ext uri="{9D8B030D-6E8A-4147-A177-3AD203B41FA5}">
                      <a16:colId xmlns:a16="http://schemas.microsoft.com/office/drawing/2014/main" val="2013137871"/>
                    </a:ext>
                  </a:extLst>
                </a:gridCol>
                <a:gridCol w="895505">
                  <a:extLst>
                    <a:ext uri="{9D8B030D-6E8A-4147-A177-3AD203B41FA5}">
                      <a16:colId xmlns:a16="http://schemas.microsoft.com/office/drawing/2014/main" val="1251785270"/>
                    </a:ext>
                  </a:extLst>
                </a:gridCol>
                <a:gridCol w="895505">
                  <a:extLst>
                    <a:ext uri="{9D8B030D-6E8A-4147-A177-3AD203B41FA5}">
                      <a16:colId xmlns:a16="http://schemas.microsoft.com/office/drawing/2014/main" val="1109201501"/>
                    </a:ext>
                  </a:extLst>
                </a:gridCol>
                <a:gridCol w="895505">
                  <a:extLst>
                    <a:ext uri="{9D8B030D-6E8A-4147-A177-3AD203B41FA5}">
                      <a16:colId xmlns:a16="http://schemas.microsoft.com/office/drawing/2014/main" val="1017910073"/>
                    </a:ext>
                  </a:extLst>
                </a:gridCol>
                <a:gridCol w="895505">
                  <a:extLst>
                    <a:ext uri="{9D8B030D-6E8A-4147-A177-3AD203B41FA5}">
                      <a16:colId xmlns:a16="http://schemas.microsoft.com/office/drawing/2014/main" val="4078880060"/>
                    </a:ext>
                  </a:extLst>
                </a:gridCol>
                <a:gridCol w="895505">
                  <a:extLst>
                    <a:ext uri="{9D8B030D-6E8A-4147-A177-3AD203B41FA5}">
                      <a16:colId xmlns:a16="http://schemas.microsoft.com/office/drawing/2014/main" val="267767761"/>
                    </a:ext>
                  </a:extLst>
                </a:gridCol>
              </a:tblGrid>
              <a:tr h="277175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SUMMARY OUTPUT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2470114954"/>
                  </a:ext>
                </a:extLst>
              </a:tr>
              <a:tr h="149407"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1597392030"/>
                  </a:ext>
                </a:extLst>
              </a:tr>
              <a:tr h="14425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zh-CN" altLang="en-US" sz="900" u="none" strike="noStrike">
                          <a:effectLst/>
                        </a:rPr>
                        <a:t>回归统计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143626833"/>
                  </a:ext>
                </a:extLst>
              </a:tr>
              <a:tr h="27717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Multiple 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0.704772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449703497"/>
                  </a:ext>
                </a:extLst>
              </a:tr>
              <a:tr h="27717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 Square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0.496704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3306020460"/>
                  </a:ext>
                </a:extLst>
              </a:tr>
              <a:tr h="41318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Adjusted R Square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0.496388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757558035"/>
                  </a:ext>
                </a:extLst>
              </a:tr>
              <a:tr h="27717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u="none" strike="noStrike">
                          <a:effectLst/>
                        </a:rPr>
                        <a:t>标准误差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143312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2074159812"/>
                  </a:ext>
                </a:extLst>
              </a:tr>
              <a:tr h="149407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u="none" strike="noStrike">
                          <a:effectLst/>
                        </a:rPr>
                        <a:t>观测值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1599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1646261218"/>
                  </a:ext>
                </a:extLst>
              </a:tr>
              <a:tr h="144255"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3351680560"/>
                  </a:ext>
                </a:extLst>
              </a:tr>
              <a:tr h="27717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u="none" strike="noStrike">
                          <a:effectLst/>
                        </a:rPr>
                        <a:t>方差分析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1652295035"/>
                  </a:ext>
                </a:extLst>
              </a:tr>
              <a:tr h="2771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df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SS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MS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Significance 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4090510049"/>
                  </a:ext>
                </a:extLst>
              </a:tr>
              <a:tr h="27717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u="none" strike="noStrike">
                          <a:effectLst/>
                        </a:rPr>
                        <a:t>回归分析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3.24E+13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3.24E+13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1576.081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2.3E-240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2549378883"/>
                  </a:ext>
                </a:extLst>
              </a:tr>
              <a:tr h="14425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u="none" strike="noStrike">
                          <a:effectLst/>
                        </a:rPr>
                        <a:t>残差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1597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3.28E+13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2.05E+10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4204199309"/>
                  </a:ext>
                </a:extLst>
              </a:tr>
              <a:tr h="149407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u="none" strike="noStrike">
                          <a:effectLst/>
                        </a:rPr>
                        <a:t>总计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1598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6.52E+13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2846327878"/>
                  </a:ext>
                </a:extLst>
              </a:tr>
              <a:tr h="149407"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1052852535"/>
                  </a:ext>
                </a:extLst>
              </a:tr>
              <a:tr h="2771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Coefficients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900" u="none" strike="noStrike">
                          <a:effectLst/>
                        </a:rPr>
                        <a:t>标准误差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 Stat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P-value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Lower 95%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Upper 95%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900" u="none" strike="noStrike">
                          <a:effectLst/>
                        </a:rPr>
                        <a:t>下限 </a:t>
                      </a:r>
                      <a:r>
                        <a:rPr lang="en-US" altLang="zh-CN" sz="900" u="none" strike="noStrike">
                          <a:effectLst/>
                        </a:rPr>
                        <a:t>95.0%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900" u="none" strike="noStrike">
                          <a:effectLst/>
                        </a:rPr>
                        <a:t>上限 </a:t>
                      </a:r>
                      <a:r>
                        <a:rPr lang="en-US" altLang="zh-CN" sz="900" u="none" strike="noStrike">
                          <a:effectLst/>
                        </a:rPr>
                        <a:t>95.0%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2981542072"/>
                  </a:ext>
                </a:extLst>
              </a:tr>
              <a:tr h="27717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Intercept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 dirty="0">
                          <a:effectLst/>
                        </a:rPr>
                        <a:t>11166.77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3747.938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2.979444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0.002931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3815.375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18518.17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3815.375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18518.17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260728769"/>
                  </a:ext>
                </a:extLst>
              </a:tr>
              <a:tr h="41318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X Variable 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 dirty="0">
                          <a:effectLst/>
                        </a:rPr>
                        <a:t>0.007742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 dirty="0">
                          <a:effectLst/>
                        </a:rPr>
                        <a:t>0.000195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39.69988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2.3E-240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0.00736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0.008125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>
                          <a:effectLst/>
                        </a:rPr>
                        <a:t>0.00736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900" u="none" strike="noStrike" dirty="0">
                          <a:effectLst/>
                        </a:rPr>
                        <a:t>0.008125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152" marR="5152" marT="5152" marB="0" anchor="b"/>
                </a:tc>
                <a:extLst>
                  <a:ext uri="{0D108BD9-81ED-4DB2-BD59-A6C34878D82A}">
                    <a16:rowId xmlns:a16="http://schemas.microsoft.com/office/drawing/2014/main" val="4162916963"/>
                  </a:ext>
                </a:extLst>
              </a:tr>
            </a:tbl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5595BEAD-27B7-479C-80A7-3D4EC1D203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6580" y="4809665"/>
            <a:ext cx="3670110" cy="181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04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8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1" grpId="0" animBg="1"/>
          <p:bldP spid="12" grpId="0"/>
          <p:bldP spid="1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1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3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9" grpId="0"/>
          <p:bldP spid="10" grpId="0"/>
          <p:bldP spid="15" grpId="0" animBg="1"/>
          <p:bldP spid="11" grpId="0" animBg="1"/>
          <p:bldP spid="12" grpId="0"/>
          <p:bldP spid="13" grpId="0" animBg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208627" y="1733843"/>
            <a:ext cx="3390314" cy="3390314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138204" y="2758719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不足</a:t>
            </a: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6138204" y="3178180"/>
            <a:ext cx="399053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868532" y="3177063"/>
            <a:ext cx="20705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Chapter Four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76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7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1638301" y="1143000"/>
            <a:ext cx="3429000" cy="3429000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5" name="矩形 4"/>
          <p:cNvSpPr/>
          <p:nvPr/>
        </p:nvSpPr>
        <p:spPr>
          <a:xfrm>
            <a:off x="1873661" y="2503557"/>
            <a:ext cx="270803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华光标题宋_CNKI" panose="02000500000000000000" pitchFamily="2" charset="-122"/>
                <a:ea typeface="华光标题宋_CNKI" panose="02000500000000000000" pitchFamily="2" charset="-122"/>
              </a:rPr>
              <a:t>不足之处</a:t>
            </a:r>
          </a:p>
        </p:txBody>
      </p:sp>
      <p:sp>
        <p:nvSpPr>
          <p:cNvPr id="7" name="椭圆 6"/>
          <p:cNvSpPr/>
          <p:nvPr/>
        </p:nvSpPr>
        <p:spPr>
          <a:xfrm>
            <a:off x="1406769" y="344657"/>
            <a:ext cx="6443004" cy="6443004"/>
          </a:xfrm>
          <a:prstGeom prst="ellips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Arc 8"/>
          <p:cNvSpPr/>
          <p:nvPr/>
        </p:nvSpPr>
        <p:spPr>
          <a:xfrm>
            <a:off x="7300044" y="2891041"/>
            <a:ext cx="1037492" cy="1037492"/>
          </a:xfrm>
          <a:prstGeom prst="arc">
            <a:avLst>
              <a:gd name="adj1" fmla="val 16200000"/>
              <a:gd name="adj2" fmla="val 9217759"/>
            </a:avLst>
          </a:prstGeom>
          <a:noFill/>
          <a:ln w="66675" cap="rnd" cmpd="sng" algn="ctr">
            <a:solidFill>
              <a:schemeClr val="tx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41755">
              <a:defRPr/>
            </a:pPr>
            <a:endParaRPr lang="en-US" sz="1854" kern="0">
              <a:solidFill>
                <a:prstClr val="white"/>
              </a:solidFill>
              <a:latin typeface="Arial" panose="020B0604020202020204"/>
            </a:endParaRPr>
          </a:p>
        </p:txBody>
      </p:sp>
      <p:sp>
        <p:nvSpPr>
          <p:cNvPr id="11" name="Arc 8"/>
          <p:cNvSpPr/>
          <p:nvPr/>
        </p:nvSpPr>
        <p:spPr>
          <a:xfrm>
            <a:off x="6831858" y="4895556"/>
            <a:ext cx="1037492" cy="1037492"/>
          </a:xfrm>
          <a:prstGeom prst="arc">
            <a:avLst>
              <a:gd name="adj1" fmla="val 16200000"/>
              <a:gd name="adj2" fmla="val 8064017"/>
            </a:avLst>
          </a:prstGeom>
          <a:noFill/>
          <a:ln w="66675" cap="rnd" cmpd="sng" algn="ctr">
            <a:solidFill>
              <a:schemeClr val="tx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41755">
              <a:defRPr/>
            </a:pPr>
            <a:endParaRPr lang="en-US" sz="1854" kern="0">
              <a:solidFill>
                <a:prstClr val="white"/>
              </a:solidFill>
              <a:latin typeface="Arial" panose="020B0604020202020204"/>
            </a:endParaRPr>
          </a:p>
        </p:txBody>
      </p:sp>
      <p:sp>
        <p:nvSpPr>
          <p:cNvPr id="12" name="Oval 7"/>
          <p:cNvSpPr/>
          <p:nvPr/>
        </p:nvSpPr>
        <p:spPr>
          <a:xfrm>
            <a:off x="6648311" y="1158822"/>
            <a:ext cx="1037492" cy="1037492"/>
          </a:xfrm>
          <a:prstGeom prst="ellipse">
            <a:avLst/>
          </a:prstGeom>
          <a:solidFill>
            <a:schemeClr val="bg1"/>
          </a:solidFill>
          <a:ln w="66675" cap="flat" cmpd="sng" algn="ctr">
            <a:solidFill>
              <a:srgbClr val="434F5A">
                <a:alpha val="16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41755">
              <a:defRPr/>
            </a:pPr>
            <a:endParaRPr lang="en-US" sz="800" b="1" kern="0" dirty="0">
              <a:solidFill>
                <a:prstClr val="black">
                  <a:lumMod val="65000"/>
                  <a:lumOff val="35000"/>
                </a:prstClr>
              </a:solidFill>
              <a:latin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818790" y="1167140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浏览量与上榜时间线性</a:t>
            </a:r>
          </a:p>
        </p:txBody>
      </p:sp>
      <p:sp>
        <p:nvSpPr>
          <p:cNvPr id="16" name="矩形 15"/>
          <p:cNvSpPr/>
          <p:nvPr/>
        </p:nvSpPr>
        <p:spPr>
          <a:xfrm>
            <a:off x="8445453" y="3039419"/>
            <a:ext cx="2624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+mj-lt"/>
              </a:rPr>
              <a:t>Tag</a:t>
            </a:r>
            <a:r>
              <a:rPr lang="zh-CN" altLang="en-US" b="1" dirty="0">
                <a:latin typeface="+mj-lt"/>
              </a:rPr>
              <a:t>和频道具体类别研究</a:t>
            </a:r>
          </a:p>
        </p:txBody>
      </p:sp>
      <p:sp>
        <p:nvSpPr>
          <p:cNvPr id="18" name="矩形 17"/>
          <p:cNvSpPr/>
          <p:nvPr/>
        </p:nvSpPr>
        <p:spPr>
          <a:xfrm>
            <a:off x="8028016" y="5010445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简介研究</a:t>
            </a:r>
          </a:p>
        </p:txBody>
      </p:sp>
    </p:spTree>
    <p:extLst>
      <p:ext uri="{BB962C8B-B14F-4D97-AF65-F5344CB8AC3E}">
        <p14:creationId xmlns:p14="http://schemas.microsoft.com/office/powerpoint/2010/main" val="172344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6154 -0.461282 L 0 0 E" pathEditMode="relative" ptsTypes="">
                                      <p:cBhvr>
                                        <p:cTn id="6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205949" y="205949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1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3600000">
                                      <p:cBhvr>
                                        <p:cTn id="18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/>
      <p:bldP spid="7" grpId="0" animBg="1"/>
      <p:bldP spid="7" grpId="1" animBg="1"/>
      <p:bldP spid="14" grpId="0"/>
      <p:bldP spid="16" grpId="0"/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29100" y="5968769"/>
            <a:ext cx="4016829" cy="47557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3155853" y="390377"/>
            <a:ext cx="5757205" cy="5757205"/>
          </a:xfrm>
          <a:prstGeom prst="ellipse">
            <a:avLst/>
          </a:prstGeom>
          <a:noFill/>
          <a:ln w="1174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6" name="椭圆 5"/>
          <p:cNvSpPr/>
          <p:nvPr/>
        </p:nvSpPr>
        <p:spPr>
          <a:xfrm>
            <a:off x="3212121" y="390377"/>
            <a:ext cx="5757205" cy="5757205"/>
          </a:xfrm>
          <a:prstGeom prst="ellipse">
            <a:avLst/>
          </a:prstGeom>
          <a:noFill/>
          <a:ln w="1174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7" name="椭圆 6"/>
          <p:cNvSpPr/>
          <p:nvPr/>
        </p:nvSpPr>
        <p:spPr>
          <a:xfrm>
            <a:off x="3282460" y="390377"/>
            <a:ext cx="5757205" cy="5757205"/>
          </a:xfrm>
          <a:prstGeom prst="ellipse">
            <a:avLst/>
          </a:prstGeom>
          <a:noFill/>
          <a:ln w="1174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10" name="矩形 9"/>
          <p:cNvSpPr/>
          <p:nvPr/>
        </p:nvSpPr>
        <p:spPr>
          <a:xfrm>
            <a:off x="4040097" y="2967335"/>
            <a:ext cx="4346126" cy="400110"/>
          </a:xfrm>
          <a:prstGeom prst="rect">
            <a:avLst/>
          </a:prstGeom>
          <a:effectLst>
            <a:outerShdw blurRad="152400" dist="381000" dir="5400000" sx="94000" sy="94000" rotWithShape="0">
              <a:prstClr val="black">
                <a:alpha val="15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 YOUR ATTENTION</a:t>
            </a:r>
            <a:endParaRPr lang="zh-CN" altLang="en-US" sz="20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531232" y="3647878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By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梁晨</a:t>
            </a:r>
          </a:p>
        </p:txBody>
      </p:sp>
    </p:spTree>
    <p:extLst>
      <p:ext uri="{BB962C8B-B14F-4D97-AF65-F5344CB8AC3E}">
        <p14:creationId xmlns:p14="http://schemas.microsoft.com/office/powerpoint/2010/main" val="79081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876620" y="1991761"/>
            <a:ext cx="3049754" cy="2984130"/>
            <a:chOff x="5322280" y="390377"/>
            <a:chExt cx="5883812" cy="5757205"/>
          </a:xfrm>
          <a:effectLst/>
        </p:grpSpPr>
        <p:sp>
          <p:nvSpPr>
            <p:cNvPr id="6" name="椭圆 5"/>
            <p:cNvSpPr/>
            <p:nvPr/>
          </p:nvSpPr>
          <p:spPr>
            <a:xfrm>
              <a:off x="5322280" y="390377"/>
              <a:ext cx="5757205" cy="5757205"/>
            </a:xfrm>
            <a:prstGeom prst="ellipse">
              <a:avLst/>
            </a:prstGeom>
            <a:noFill/>
            <a:ln w="952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7" name="椭圆 6"/>
            <p:cNvSpPr/>
            <p:nvPr/>
          </p:nvSpPr>
          <p:spPr>
            <a:xfrm>
              <a:off x="5378548" y="390377"/>
              <a:ext cx="5757205" cy="5757205"/>
            </a:xfrm>
            <a:prstGeom prst="ellipse">
              <a:avLst/>
            </a:prstGeom>
            <a:noFill/>
            <a:ln w="952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8" name="椭圆 7"/>
            <p:cNvSpPr/>
            <p:nvPr/>
          </p:nvSpPr>
          <p:spPr>
            <a:xfrm>
              <a:off x="5448887" y="390377"/>
              <a:ext cx="5757205" cy="5757205"/>
            </a:xfrm>
            <a:prstGeom prst="ellipse">
              <a:avLst/>
            </a:prstGeom>
            <a:noFill/>
            <a:ln w="8255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</p:grpSp>
      <p:sp>
        <p:nvSpPr>
          <p:cNvPr id="9" name="椭圆 8"/>
          <p:cNvSpPr/>
          <p:nvPr/>
        </p:nvSpPr>
        <p:spPr>
          <a:xfrm>
            <a:off x="1814976" y="623712"/>
            <a:ext cx="5674885" cy="5674885"/>
          </a:xfrm>
          <a:prstGeom prst="ellips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425154" y="3071728"/>
            <a:ext cx="20183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+mj-lt"/>
              </a:rPr>
              <a:t>CONTENTS</a:t>
            </a:r>
            <a:endParaRPr lang="zh-CN" altLang="en-US" sz="3200" b="1" dirty="0">
              <a:latin typeface="+mj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342962" y="3633885"/>
            <a:ext cx="21508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</a:p>
        </p:txBody>
      </p:sp>
      <p:sp>
        <p:nvSpPr>
          <p:cNvPr id="12" name="椭圆 11"/>
          <p:cNvSpPr/>
          <p:nvPr/>
        </p:nvSpPr>
        <p:spPr>
          <a:xfrm>
            <a:off x="6440147" y="964023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193410" y="1098730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指标权重体系</a:t>
            </a:r>
          </a:p>
        </p:txBody>
      </p:sp>
      <p:sp>
        <p:nvSpPr>
          <p:cNvPr id="14" name="椭圆 13"/>
          <p:cNvSpPr/>
          <p:nvPr/>
        </p:nvSpPr>
        <p:spPr>
          <a:xfrm>
            <a:off x="7089167" y="2298790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842430" y="2433497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指标计算结果</a:t>
            </a:r>
          </a:p>
        </p:txBody>
      </p:sp>
      <p:sp>
        <p:nvSpPr>
          <p:cNvPr id="16" name="椭圆 15"/>
          <p:cNvSpPr/>
          <p:nvPr/>
        </p:nvSpPr>
        <p:spPr>
          <a:xfrm>
            <a:off x="7078893" y="3652955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832156" y="378766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研究发现</a:t>
            </a:r>
          </a:p>
        </p:txBody>
      </p:sp>
      <p:sp>
        <p:nvSpPr>
          <p:cNvPr id="18" name="椭圆 17"/>
          <p:cNvSpPr/>
          <p:nvPr/>
        </p:nvSpPr>
        <p:spPr>
          <a:xfrm>
            <a:off x="6360154" y="4853015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113417" y="4987722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不足</a:t>
            </a:r>
            <a:endParaRPr lang="en-US" altLang="zh-CN" b="1" dirty="0">
              <a:latin typeface="+mj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589441" y="1056526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250551" y="2403574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238359" y="3734535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509448" y="4921925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4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0266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87047 -0.008853 L 0 0 E" pathEditMode="relative" ptsTypes="">
                                          <p:cBhvr>
                                            <p:cTn id="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" dur="10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50000" y="150000"/>
                                          <p:from x="250010" y="25001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8" fill="hold" grpId="0" nodeType="withEffect" p14:presetBounceEnd="5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1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0" dur="1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16200000">
                                          <p:cBhvr>
                                            <p:cTn id="22" dur="1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35" presetClass="path" presetSubtype="0" fill="hold" grpId="0" nodeType="withEffect" p14:presetBounceEnd="38000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27" dur="500" spd="-100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8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35" presetClass="path" presetSubtype="0" fill="hold" grpId="1" nodeType="withEffect" p14:presetBounceEnd="38000">
                                      <p:stCondLst>
                                        <p:cond delay="1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56" dur="500" spd="-100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35" presetClass="path" presetSubtype="0" fill="hold" grpId="1" nodeType="withEffect" p14:presetBounceEnd="38000">
                                      <p:stCondLst>
                                        <p:cond delay="2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61" dur="500" spd="-100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35" presetClass="path" presetSubtype="0" fill="hold" grpId="1" nodeType="withEffect" p14:presetBounceEnd="38000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66" dur="500" spd="-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9" grpId="1" animBg="1"/>
          <p:bldP spid="10" grpId="0"/>
          <p:bldP spid="11" grpId="0"/>
          <p:bldP spid="12" grpId="0" animBg="1"/>
          <p:bldP spid="12" grpId="1" animBg="1"/>
          <p:bldP spid="13" grpId="0"/>
          <p:bldP spid="14" grpId="0" animBg="1"/>
          <p:bldP spid="14" grpId="1" animBg="1"/>
          <p:bldP spid="15" grpId="0"/>
          <p:bldP spid="16" grpId="0" animBg="1"/>
          <p:bldP spid="16" grpId="1" animBg="1"/>
          <p:bldP spid="17" grpId="0"/>
          <p:bldP spid="18" grpId="0" animBg="1"/>
          <p:bldP spid="18" grpId="1" animBg="1"/>
          <p:bldP spid="19" grpId="0"/>
          <p:bldP spid="20" grpId="0"/>
          <p:bldP spid="21" grpId="0"/>
          <p:bldP spid="22" grpId="0"/>
          <p:bldP spid="2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87047 -0.008853 L 0 0 E" pathEditMode="relative" ptsTypes="">
                                          <p:cBhvr>
                                            <p:cTn id="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" dur="10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50000" y="150000"/>
                                          <p:from x="250010" y="25001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1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0" dur="1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16200000">
                                          <p:cBhvr>
                                            <p:cTn id="22" dur="1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35" presetClass="path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27" dur="500" spd="-100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8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35" presetClass="path" presetSubtype="0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56" dur="500" spd="-100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35" presetClass="path" presetSubtype="0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61" dur="500" spd="-100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35" presetClass="path" presetSubtype="0" fill="hold" grpId="1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66" dur="500" spd="-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9" grpId="1" animBg="1"/>
          <p:bldP spid="10" grpId="0"/>
          <p:bldP spid="11" grpId="0"/>
          <p:bldP spid="12" grpId="0" animBg="1"/>
          <p:bldP spid="12" grpId="1" animBg="1"/>
          <p:bldP spid="13" grpId="0"/>
          <p:bldP spid="14" grpId="0" animBg="1"/>
          <p:bldP spid="14" grpId="1" animBg="1"/>
          <p:bldP spid="15" grpId="0"/>
          <p:bldP spid="16" grpId="0" animBg="1"/>
          <p:bldP spid="16" grpId="1" animBg="1"/>
          <p:bldP spid="17" grpId="0"/>
          <p:bldP spid="18" grpId="0" animBg="1"/>
          <p:bldP spid="18" grpId="1" animBg="1"/>
          <p:bldP spid="19" grpId="0"/>
          <p:bldP spid="20" grpId="0"/>
          <p:bldP spid="21" grpId="0"/>
          <p:bldP spid="22" grpId="0"/>
          <p:bldP spid="23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208627" y="1733843"/>
            <a:ext cx="3390314" cy="3390314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081932" y="2744651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指标权重体系</a:t>
            </a:r>
          </a:p>
        </p:txBody>
      </p:sp>
      <p:sp>
        <p:nvSpPr>
          <p:cNvPr id="6" name="矩形 5"/>
          <p:cNvSpPr/>
          <p:nvPr/>
        </p:nvSpPr>
        <p:spPr>
          <a:xfrm>
            <a:off x="6053796" y="3220384"/>
            <a:ext cx="40186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将概念量化成多级指标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6138204" y="3178180"/>
            <a:ext cx="399053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897162" y="3177063"/>
            <a:ext cx="20132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Chapter One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07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423 -0.312862 L 0 0 E" pathEditMode="relative" ptsTypes="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18840" y="1884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7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/>
      <p:bldP spid="6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1DE757C-F11D-4962-B5B6-61C9C711B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141" y="0"/>
            <a:ext cx="75917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39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208627" y="1733843"/>
            <a:ext cx="3390314" cy="3390314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081932" y="2744651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指标计算结果</a:t>
            </a:r>
            <a:endParaRPr lang="en-US" altLang="zh-CN" sz="2400" b="1" dirty="0">
              <a:latin typeface="+mj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053796" y="3220384"/>
            <a:ext cx="40186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根据二级指标的三个榜单和一个总榜单</a:t>
            </a: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6138204" y="3178180"/>
            <a:ext cx="399053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897162" y="3177063"/>
            <a:ext cx="20132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Chapter Two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062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0192 -0.13208 L 0 0 E" pathEditMode="relative" ptsTypes="">
                                      <p:cBhvr>
                                        <p:cTn id="6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39747" y="39747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25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7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/>
      <p:bldP spid="6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92315" y="1291171"/>
            <a:ext cx="3842437" cy="3842437"/>
            <a:chOff x="292315" y="1291171"/>
            <a:chExt cx="3842437" cy="3842437"/>
          </a:xfrm>
        </p:grpSpPr>
        <p:sp>
          <p:nvSpPr>
            <p:cNvPr id="6" name="椭圆 5"/>
            <p:cNvSpPr/>
            <p:nvPr/>
          </p:nvSpPr>
          <p:spPr>
            <a:xfrm>
              <a:off x="292315" y="1291171"/>
              <a:ext cx="3842437" cy="38424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601057" y="2938283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互动榜单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 flipH="1">
              <a:off x="1215900" y="2825740"/>
              <a:ext cx="1995268" cy="0"/>
            </a:xfrm>
            <a:prstGeom prst="line">
              <a:avLst/>
            </a:prstGeom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1584214" y="2142690"/>
              <a:ext cx="11897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+mj-lt"/>
                </a:rPr>
                <a:t>top25</a:t>
              </a:r>
              <a:endParaRPr lang="zh-CN" altLang="en-US" sz="3200" baseline="70000" dirty="0">
                <a:latin typeface="+mj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141370" y="2657172"/>
            <a:ext cx="3842437" cy="3842437"/>
            <a:chOff x="4256060" y="2745190"/>
            <a:chExt cx="3842437" cy="3842437"/>
          </a:xfrm>
        </p:grpSpPr>
        <p:sp>
          <p:nvSpPr>
            <p:cNvPr id="12" name="椭圆 11"/>
            <p:cNvSpPr/>
            <p:nvPr/>
          </p:nvSpPr>
          <p:spPr>
            <a:xfrm>
              <a:off x="4256060" y="2745190"/>
              <a:ext cx="3842437" cy="38424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5504772" y="4378606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实力榜单</a:t>
              </a:r>
            </a:p>
          </p:txBody>
        </p:sp>
        <p:cxnSp>
          <p:nvCxnSpPr>
            <p:cNvPr id="15" name="直接连接符 14"/>
            <p:cNvCxnSpPr/>
            <p:nvPr/>
          </p:nvCxnSpPr>
          <p:spPr>
            <a:xfrm flipH="1">
              <a:off x="5096739" y="4208452"/>
              <a:ext cx="1995268" cy="0"/>
            </a:xfrm>
            <a:prstGeom prst="line">
              <a:avLst/>
            </a:prstGeom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5491233" y="3505740"/>
              <a:ext cx="11897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+mj-lt"/>
                </a:rPr>
                <a:t>top25</a:t>
              </a:r>
              <a:endParaRPr lang="zh-CN" altLang="en-US" sz="3200" baseline="70000" dirty="0">
                <a:latin typeface="+mj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7904159" y="1217119"/>
            <a:ext cx="3842437" cy="3842437"/>
            <a:chOff x="7904159" y="1217119"/>
            <a:chExt cx="3842437" cy="3842437"/>
          </a:xfrm>
        </p:grpSpPr>
        <p:sp>
          <p:nvSpPr>
            <p:cNvPr id="17" name="椭圆 16"/>
            <p:cNvSpPr/>
            <p:nvPr/>
          </p:nvSpPr>
          <p:spPr>
            <a:xfrm>
              <a:off x="7904159" y="1217119"/>
              <a:ext cx="3842437" cy="38424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9267022" y="2921944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高产榜单</a:t>
              </a:r>
            </a:p>
          </p:txBody>
        </p:sp>
        <p:cxnSp>
          <p:nvCxnSpPr>
            <p:cNvPr id="20" name="直接连接符 19"/>
            <p:cNvCxnSpPr/>
            <p:nvPr/>
          </p:nvCxnSpPr>
          <p:spPr>
            <a:xfrm flipH="1">
              <a:off x="8939176" y="2813111"/>
              <a:ext cx="1995268" cy="0"/>
            </a:xfrm>
            <a:prstGeom prst="line">
              <a:avLst/>
            </a:prstGeom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9241227" y="2171463"/>
              <a:ext cx="11897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+mj-lt"/>
                </a:rPr>
                <a:t>top25</a:t>
              </a:r>
              <a:endParaRPr lang="zh-CN" altLang="en-US" sz="3200" baseline="70000" dirty="0">
                <a:latin typeface="+mj-lt"/>
              </a:endParaRPr>
            </a:p>
          </p:txBody>
        </p:sp>
      </p:grpSp>
      <p:sp>
        <p:nvSpPr>
          <p:cNvPr id="3" name="椭圆 2"/>
          <p:cNvSpPr/>
          <p:nvPr/>
        </p:nvSpPr>
        <p:spPr>
          <a:xfrm>
            <a:off x="2534596" y="-3574221"/>
            <a:ext cx="7061981" cy="7061981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4974904" y="1106148"/>
            <a:ext cx="20409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华光美黑_CNKI" panose="02000500000000000000" pitchFamily="2" charset="-122"/>
                <a:ea typeface="华光美黑_CNKI" panose="02000500000000000000" pitchFamily="2" charset="-122"/>
              </a:rPr>
              <a:t>子榜单</a:t>
            </a:r>
          </a:p>
        </p:txBody>
      </p:sp>
    </p:spTree>
    <p:extLst>
      <p:ext uri="{BB962C8B-B14F-4D97-AF65-F5344CB8AC3E}">
        <p14:creationId xmlns:p14="http://schemas.microsoft.com/office/powerpoint/2010/main" val="120256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3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80962 0.544615 L 0 0 E" pathEditMode="relative" ptsTypes="">
                                          <p:cBhvr>
                                            <p:cTn id="6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50000" y="150000"/>
                                          <p:from x="48008" y="48008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42" presetClass="path" presetSubtype="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125E-6 7.40741E-7 L -0.00169 -0.52593 " pathEditMode="relative" rAng="0" ptsTypes="AA" p14:bounceEnd="40000">
                                          <p:cBhvr>
                                            <p:cTn id="17" dur="500" spd="-100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91" y="-2629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42" presetClass="path" presetSubtype="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95833E-6 1.11111E-6 L 0.29193 -0.36875 " pathEditMode="relative" rAng="0" ptsTypes="AA" p14:bounceEnd="40000">
                                          <p:cBhvr>
                                            <p:cTn id="23" dur="5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596" y="-1844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2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2.96296E-6 L -0.30521 -0.34746 " pathEditMode="relative" rAng="0" ptsTypes="AA" p14:bounceEnd="40000">
                                          <p:cBhvr>
                                            <p:cTn id="29" dur="500" spd="-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5260" y="-1738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3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80962 0.544615 L 0 0 E" pathEditMode="relative" ptsTypes="">
                                          <p:cBhvr>
                                            <p:cTn id="6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50000" y="150000"/>
                                          <p:from x="48008" y="48008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125E-6 7.40741E-7 L -0.00169 -0.52593 " pathEditMode="relative" rAng="0" ptsTypes="AA">
                                          <p:cBhvr>
                                            <p:cTn id="17" dur="500" spd="-100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91" y="-2629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95833E-6 1.11111E-6 L 0.29193 -0.36875 " pathEditMode="relative" rAng="0" ptsTypes="AA">
                                          <p:cBhvr>
                                            <p:cTn id="23" dur="5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596" y="-1844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2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2.96296E-6 L -0.30521 -0.34746 " pathEditMode="relative" rAng="0" ptsTypes="AA">
                                          <p:cBhvr>
                                            <p:cTn id="29" dur="500" spd="-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5260" y="-1738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4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871662" y="1843088"/>
            <a:ext cx="5400675" cy="5400675"/>
            <a:chOff x="-1871662" y="1843088"/>
            <a:chExt cx="5400675" cy="5400675"/>
          </a:xfrm>
        </p:grpSpPr>
        <p:sp>
          <p:nvSpPr>
            <p:cNvPr id="3" name="椭圆 2"/>
            <p:cNvSpPr/>
            <p:nvPr/>
          </p:nvSpPr>
          <p:spPr>
            <a:xfrm>
              <a:off x="-1871662" y="1843088"/>
              <a:ext cx="5400675" cy="540067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1143002" y="2814636"/>
              <a:ext cx="1585912" cy="41433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>
                  <a:latin typeface="+mj-lt"/>
                  <a:ea typeface="+mj-ea"/>
                </a:rPr>
                <a:t>6654</a:t>
              </a:r>
              <a:endParaRPr lang="zh-CN" altLang="en-US" sz="4000" b="1" dirty="0">
                <a:latin typeface="+mj-lt"/>
                <a:ea typeface="+mj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465043" y="3375862"/>
              <a:ext cx="120750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视频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185988" y="3843338"/>
            <a:ext cx="5400675" cy="5400675"/>
            <a:chOff x="2185988" y="3843338"/>
            <a:chExt cx="5400675" cy="5400675"/>
          </a:xfrm>
        </p:grpSpPr>
        <p:sp>
          <p:nvSpPr>
            <p:cNvPr id="4" name="椭圆 3"/>
            <p:cNvSpPr/>
            <p:nvPr/>
          </p:nvSpPr>
          <p:spPr>
            <a:xfrm>
              <a:off x="2185988" y="3843338"/>
              <a:ext cx="5400675" cy="54006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3828772" y="4299528"/>
              <a:ext cx="2450582" cy="885695"/>
              <a:chOff x="3828772" y="4299528"/>
              <a:chExt cx="2450582" cy="885695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828772" y="4815891"/>
                <a:ext cx="245058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b="1" dirty="0">
                    <a:solidFill>
                      <a:schemeClr val="bg1">
                        <a:lumMod val="50000"/>
                      </a:schemeClr>
                    </a:solidFill>
                    <a:latin typeface="华光准圆_CNKI" panose="02000500000000000000" pitchFamily="2" charset="-122"/>
                    <a:ea typeface="华光准圆_CNKI" panose="02000500000000000000" pitchFamily="2" charset="-122"/>
                  </a:rPr>
                  <a:t>点赞、点踩、评论</a:t>
                </a:r>
              </a:p>
            </p:txBody>
          </p:sp>
          <p:sp>
            <p:nvSpPr>
              <p:cNvPr id="14" name="圆角矩形 13"/>
              <p:cNvSpPr/>
              <p:nvPr/>
            </p:nvSpPr>
            <p:spPr>
              <a:xfrm>
                <a:off x="4095542" y="4299528"/>
                <a:ext cx="1585912" cy="414336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tx1">
                      <a:lumMod val="50000"/>
                      <a:lumOff val="50000"/>
                    </a:schemeClr>
                  </a:gs>
                  <a:gs pos="76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dirty="0">
                    <a:latin typeface="华光准圆_CNKI" panose="02000500000000000000" pitchFamily="2" charset="-122"/>
                    <a:ea typeface="华光准圆_CNKI" panose="02000500000000000000" pitchFamily="2" charset="-122"/>
                  </a:rPr>
                  <a:t>互动数据</a:t>
                </a: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6096000" y="3014662"/>
            <a:ext cx="5400675" cy="5400675"/>
            <a:chOff x="6067424" y="2957512"/>
            <a:chExt cx="5400675" cy="5400675"/>
          </a:xfrm>
        </p:grpSpPr>
        <p:sp>
          <p:nvSpPr>
            <p:cNvPr id="5" name="椭圆 4"/>
            <p:cNvSpPr/>
            <p:nvPr/>
          </p:nvSpPr>
          <p:spPr>
            <a:xfrm>
              <a:off x="6067424" y="2957512"/>
              <a:ext cx="5400675" cy="54006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6802958" y="4299528"/>
              <a:ext cx="245058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chemeClr val="bg1">
                      <a:lumMod val="50000"/>
                    </a:schemeClr>
                  </a:solidFill>
                  <a:latin typeface="华光准圆_CNKI" panose="02000500000000000000" pitchFamily="2" charset="-122"/>
                  <a:ea typeface="华光准圆_CNKI" panose="02000500000000000000" pitchFamily="2" charset="-122"/>
                </a:rPr>
                <a:t>发布量、频道编号</a:t>
              </a:r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7026864" y="3783165"/>
              <a:ext cx="1585912" cy="41433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latin typeface="华光准圆_CNKI" panose="02000500000000000000" pitchFamily="2" charset="-122"/>
                  <a:ea typeface="华光准圆_CNKI" panose="02000500000000000000" pitchFamily="2" charset="-122"/>
                </a:rPr>
                <a:t>媒体数据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9042603" y="2060855"/>
            <a:ext cx="5400675" cy="5400675"/>
            <a:chOff x="8980612" y="2017998"/>
            <a:chExt cx="5400675" cy="5400675"/>
          </a:xfrm>
        </p:grpSpPr>
        <p:sp>
          <p:nvSpPr>
            <p:cNvPr id="6" name="椭圆 5"/>
            <p:cNvSpPr/>
            <p:nvPr/>
          </p:nvSpPr>
          <p:spPr>
            <a:xfrm>
              <a:off x="8980612" y="2017998"/>
              <a:ext cx="5400675" cy="540067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0126003" y="3588451"/>
              <a:ext cx="109523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频道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9925115" y="3086108"/>
              <a:ext cx="1585912" cy="41433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>
                  <a:latin typeface="+mj-lt"/>
                  <a:ea typeface="+mj-ea"/>
                </a:rPr>
                <a:t>2204</a:t>
              </a:r>
              <a:endParaRPr lang="zh-CN" altLang="en-US" sz="4000" b="1" dirty="0">
                <a:latin typeface="+mj-lt"/>
                <a:ea typeface="+mj-ea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4681924" y="1073647"/>
            <a:ext cx="244810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latin typeface="方正姚体" panose="02010601030101010101" pitchFamily="2" charset="-122"/>
                <a:ea typeface="方正姚体" panose="02010601030101010101" pitchFamily="2" charset="-122"/>
              </a:rPr>
              <a:t>已有数据</a:t>
            </a:r>
          </a:p>
        </p:txBody>
      </p:sp>
      <p:sp>
        <p:nvSpPr>
          <p:cNvPr id="24" name="Freeform 16"/>
          <p:cNvSpPr>
            <a:spLocks/>
          </p:cNvSpPr>
          <p:nvPr/>
        </p:nvSpPr>
        <p:spPr bwMode="auto">
          <a:xfrm>
            <a:off x="0" y="1076702"/>
            <a:ext cx="12193588" cy="3227388"/>
          </a:xfrm>
          <a:custGeom>
            <a:avLst/>
            <a:gdLst>
              <a:gd name="T0" fmla="*/ 0 w 5440"/>
              <a:gd name="T1" fmla="*/ 392 h 1437"/>
              <a:gd name="T2" fmla="*/ 1569 w 5440"/>
              <a:gd name="T3" fmla="*/ 1392 h 1437"/>
              <a:gd name="T4" fmla="*/ 2862 w 5440"/>
              <a:gd name="T5" fmla="*/ 1437 h 1437"/>
              <a:gd name="T6" fmla="*/ 4278 w 5440"/>
              <a:gd name="T7" fmla="*/ 885 h 1437"/>
              <a:gd name="T8" fmla="*/ 5440 w 5440"/>
              <a:gd name="T9" fmla="*/ 434 h 14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40" h="1437">
                <a:moveTo>
                  <a:pt x="0" y="392"/>
                </a:moveTo>
                <a:cubicBezTo>
                  <a:pt x="0" y="392"/>
                  <a:pt x="1243" y="0"/>
                  <a:pt x="1569" y="1392"/>
                </a:cubicBezTo>
                <a:cubicBezTo>
                  <a:pt x="1569" y="1392"/>
                  <a:pt x="2174" y="992"/>
                  <a:pt x="2862" y="1437"/>
                </a:cubicBezTo>
                <a:cubicBezTo>
                  <a:pt x="2862" y="1437"/>
                  <a:pt x="3291" y="621"/>
                  <a:pt x="4278" y="885"/>
                </a:cubicBezTo>
                <a:cubicBezTo>
                  <a:pt x="4278" y="885"/>
                  <a:pt x="4695" y="304"/>
                  <a:pt x="5440" y="434"/>
                </a:cubicBezTo>
              </a:path>
            </a:pathLst>
          </a:custGeom>
          <a:noFill/>
          <a:ln w="38100" cap="flat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87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9" presetID="2" presetClass="entr" presetSubtype="4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7865" y="841262"/>
            <a:ext cx="10390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Arial Black" panose="020B0A04020102020204" pitchFamily="34" charset="0"/>
              </a:rPr>
              <a:t>Rank</a:t>
            </a:r>
          </a:p>
          <a:p>
            <a:r>
              <a:rPr lang="en-US" altLang="zh-CN" sz="2400" b="1" dirty="0">
                <a:latin typeface="+mj-lt"/>
              </a:rPr>
              <a:t>=</a:t>
            </a:r>
            <a:endParaRPr lang="zh-CN" altLang="en-US" sz="2400" b="1" dirty="0">
              <a:latin typeface="+mj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7865" y="1527561"/>
            <a:ext cx="775871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[@[views_num_sum]]*0.035+[@[views_num_avg]]*0.065+[@[likes_num_avg]]*0.7+[@[like_sum]]*0.3+[@[comment_sum]]*0.25+[@[comment_avg]]*0.75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6617" y="2971800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</a:rPr>
              <a:t>17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893729" y="3703733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</a:rPr>
              <a:t>26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173791" y="4460971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</a:rPr>
              <a:t>53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193471" y="5218212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</a:rPr>
              <a:t>96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675987" y="119483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</a:rPr>
              <a:t>互动榜单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7961601" y="0"/>
            <a:ext cx="0" cy="639077"/>
          </a:xfrm>
          <a:prstGeom prst="line">
            <a:avLst/>
          </a:prstGeom>
          <a:ln w="412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3782790" y="450745"/>
            <a:ext cx="7579164" cy="7579164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2719696" y="2737080"/>
            <a:ext cx="2586053" cy="2586053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8" name="Freeform 13"/>
          <p:cNvSpPr>
            <a:spLocks noEditPoints="1"/>
          </p:cNvSpPr>
          <p:nvPr/>
        </p:nvSpPr>
        <p:spPr bwMode="auto">
          <a:xfrm>
            <a:off x="4264640" y="3627305"/>
            <a:ext cx="633911" cy="691297"/>
          </a:xfrm>
          <a:custGeom>
            <a:avLst/>
            <a:gdLst>
              <a:gd name="T0" fmla="*/ 36 w 228"/>
              <a:gd name="T1" fmla="*/ 249 h 249"/>
              <a:gd name="T2" fmla="*/ 0 w 228"/>
              <a:gd name="T3" fmla="*/ 249 h 249"/>
              <a:gd name="T4" fmla="*/ 0 w 228"/>
              <a:gd name="T5" fmla="*/ 217 h 249"/>
              <a:gd name="T6" fmla="*/ 36 w 228"/>
              <a:gd name="T7" fmla="*/ 217 h 249"/>
              <a:gd name="T8" fmla="*/ 36 w 228"/>
              <a:gd name="T9" fmla="*/ 249 h 249"/>
              <a:gd name="T10" fmla="*/ 84 w 228"/>
              <a:gd name="T11" fmla="*/ 209 h 249"/>
              <a:gd name="T12" fmla="*/ 48 w 228"/>
              <a:gd name="T13" fmla="*/ 209 h 249"/>
              <a:gd name="T14" fmla="*/ 48 w 228"/>
              <a:gd name="T15" fmla="*/ 249 h 249"/>
              <a:gd name="T16" fmla="*/ 84 w 228"/>
              <a:gd name="T17" fmla="*/ 249 h 249"/>
              <a:gd name="T18" fmla="*/ 84 w 228"/>
              <a:gd name="T19" fmla="*/ 209 h 249"/>
              <a:gd name="T20" fmla="*/ 132 w 228"/>
              <a:gd name="T21" fmla="*/ 197 h 249"/>
              <a:gd name="T22" fmla="*/ 96 w 228"/>
              <a:gd name="T23" fmla="*/ 197 h 249"/>
              <a:gd name="T24" fmla="*/ 96 w 228"/>
              <a:gd name="T25" fmla="*/ 249 h 249"/>
              <a:gd name="T26" fmla="*/ 132 w 228"/>
              <a:gd name="T27" fmla="*/ 249 h 249"/>
              <a:gd name="T28" fmla="*/ 132 w 228"/>
              <a:gd name="T29" fmla="*/ 197 h 249"/>
              <a:gd name="T30" fmla="*/ 180 w 228"/>
              <a:gd name="T31" fmla="*/ 153 h 249"/>
              <a:gd name="T32" fmla="*/ 144 w 228"/>
              <a:gd name="T33" fmla="*/ 153 h 249"/>
              <a:gd name="T34" fmla="*/ 144 w 228"/>
              <a:gd name="T35" fmla="*/ 249 h 249"/>
              <a:gd name="T36" fmla="*/ 180 w 228"/>
              <a:gd name="T37" fmla="*/ 249 h 249"/>
              <a:gd name="T38" fmla="*/ 180 w 228"/>
              <a:gd name="T39" fmla="*/ 153 h 249"/>
              <a:gd name="T40" fmla="*/ 228 w 228"/>
              <a:gd name="T41" fmla="*/ 57 h 249"/>
              <a:gd name="T42" fmla="*/ 192 w 228"/>
              <a:gd name="T43" fmla="*/ 57 h 249"/>
              <a:gd name="T44" fmla="*/ 192 w 228"/>
              <a:gd name="T45" fmla="*/ 249 h 249"/>
              <a:gd name="T46" fmla="*/ 228 w 228"/>
              <a:gd name="T47" fmla="*/ 249 h 249"/>
              <a:gd name="T48" fmla="*/ 228 w 228"/>
              <a:gd name="T49" fmla="*/ 57 h 249"/>
              <a:gd name="T50" fmla="*/ 167 w 228"/>
              <a:gd name="T51" fmla="*/ 0 h 249"/>
              <a:gd name="T52" fmla="*/ 145 w 228"/>
              <a:gd name="T53" fmla="*/ 29 h 249"/>
              <a:gd name="T54" fmla="*/ 155 w 228"/>
              <a:gd name="T55" fmla="*/ 30 h 249"/>
              <a:gd name="T56" fmla="*/ 117 w 228"/>
              <a:gd name="T57" fmla="*/ 131 h 249"/>
              <a:gd name="T58" fmla="*/ 0 w 228"/>
              <a:gd name="T59" fmla="*/ 196 h 249"/>
              <a:gd name="T60" fmla="*/ 0 w 228"/>
              <a:gd name="T61" fmla="*/ 212 h 249"/>
              <a:gd name="T62" fmla="*/ 130 w 228"/>
              <a:gd name="T63" fmla="*/ 141 h 249"/>
              <a:gd name="T64" fmla="*/ 171 w 228"/>
              <a:gd name="T65" fmla="*/ 33 h 249"/>
              <a:gd name="T66" fmla="*/ 181 w 228"/>
              <a:gd name="T67" fmla="*/ 34 h 249"/>
              <a:gd name="T68" fmla="*/ 167 w 228"/>
              <a:gd name="T69" fmla="*/ 0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28" h="249">
                <a:moveTo>
                  <a:pt x="36" y="249"/>
                </a:moveTo>
                <a:cubicBezTo>
                  <a:pt x="0" y="249"/>
                  <a:pt x="0" y="249"/>
                  <a:pt x="0" y="249"/>
                </a:cubicBezTo>
                <a:cubicBezTo>
                  <a:pt x="0" y="217"/>
                  <a:pt x="0" y="217"/>
                  <a:pt x="0" y="217"/>
                </a:cubicBezTo>
                <a:cubicBezTo>
                  <a:pt x="36" y="217"/>
                  <a:pt x="36" y="217"/>
                  <a:pt x="36" y="217"/>
                </a:cubicBezTo>
                <a:lnTo>
                  <a:pt x="36" y="249"/>
                </a:lnTo>
                <a:close/>
                <a:moveTo>
                  <a:pt x="84" y="209"/>
                </a:moveTo>
                <a:cubicBezTo>
                  <a:pt x="48" y="209"/>
                  <a:pt x="48" y="209"/>
                  <a:pt x="48" y="209"/>
                </a:cubicBezTo>
                <a:cubicBezTo>
                  <a:pt x="48" y="249"/>
                  <a:pt x="48" y="249"/>
                  <a:pt x="48" y="249"/>
                </a:cubicBezTo>
                <a:cubicBezTo>
                  <a:pt x="84" y="249"/>
                  <a:pt x="84" y="249"/>
                  <a:pt x="84" y="249"/>
                </a:cubicBezTo>
                <a:lnTo>
                  <a:pt x="84" y="209"/>
                </a:lnTo>
                <a:close/>
                <a:moveTo>
                  <a:pt x="132" y="197"/>
                </a:moveTo>
                <a:cubicBezTo>
                  <a:pt x="96" y="197"/>
                  <a:pt x="96" y="197"/>
                  <a:pt x="96" y="197"/>
                </a:cubicBezTo>
                <a:cubicBezTo>
                  <a:pt x="96" y="249"/>
                  <a:pt x="96" y="249"/>
                  <a:pt x="96" y="249"/>
                </a:cubicBezTo>
                <a:cubicBezTo>
                  <a:pt x="132" y="249"/>
                  <a:pt x="132" y="249"/>
                  <a:pt x="132" y="249"/>
                </a:cubicBezTo>
                <a:lnTo>
                  <a:pt x="132" y="197"/>
                </a:lnTo>
                <a:close/>
                <a:moveTo>
                  <a:pt x="180" y="153"/>
                </a:moveTo>
                <a:cubicBezTo>
                  <a:pt x="144" y="153"/>
                  <a:pt x="144" y="153"/>
                  <a:pt x="144" y="153"/>
                </a:cubicBezTo>
                <a:cubicBezTo>
                  <a:pt x="144" y="249"/>
                  <a:pt x="144" y="249"/>
                  <a:pt x="144" y="249"/>
                </a:cubicBezTo>
                <a:cubicBezTo>
                  <a:pt x="180" y="249"/>
                  <a:pt x="180" y="249"/>
                  <a:pt x="180" y="249"/>
                </a:cubicBezTo>
                <a:lnTo>
                  <a:pt x="180" y="153"/>
                </a:lnTo>
                <a:close/>
                <a:moveTo>
                  <a:pt x="228" y="57"/>
                </a:moveTo>
                <a:cubicBezTo>
                  <a:pt x="192" y="57"/>
                  <a:pt x="192" y="57"/>
                  <a:pt x="192" y="57"/>
                </a:cubicBezTo>
                <a:cubicBezTo>
                  <a:pt x="192" y="249"/>
                  <a:pt x="192" y="249"/>
                  <a:pt x="192" y="249"/>
                </a:cubicBezTo>
                <a:cubicBezTo>
                  <a:pt x="228" y="249"/>
                  <a:pt x="228" y="249"/>
                  <a:pt x="228" y="249"/>
                </a:cubicBezTo>
                <a:lnTo>
                  <a:pt x="228" y="57"/>
                </a:lnTo>
                <a:close/>
                <a:moveTo>
                  <a:pt x="167" y="0"/>
                </a:moveTo>
                <a:cubicBezTo>
                  <a:pt x="145" y="29"/>
                  <a:pt x="145" y="29"/>
                  <a:pt x="145" y="29"/>
                </a:cubicBezTo>
                <a:cubicBezTo>
                  <a:pt x="155" y="30"/>
                  <a:pt x="155" y="30"/>
                  <a:pt x="155" y="30"/>
                </a:cubicBezTo>
                <a:cubicBezTo>
                  <a:pt x="150" y="58"/>
                  <a:pt x="139" y="104"/>
                  <a:pt x="117" y="131"/>
                </a:cubicBezTo>
                <a:cubicBezTo>
                  <a:pt x="83" y="174"/>
                  <a:pt x="20" y="191"/>
                  <a:pt x="0" y="196"/>
                </a:cubicBezTo>
                <a:cubicBezTo>
                  <a:pt x="0" y="212"/>
                  <a:pt x="0" y="212"/>
                  <a:pt x="0" y="212"/>
                </a:cubicBezTo>
                <a:cubicBezTo>
                  <a:pt x="17" y="209"/>
                  <a:pt x="90" y="191"/>
                  <a:pt x="130" y="141"/>
                </a:cubicBezTo>
                <a:cubicBezTo>
                  <a:pt x="152" y="112"/>
                  <a:pt x="164" y="67"/>
                  <a:pt x="171" y="33"/>
                </a:cubicBezTo>
                <a:cubicBezTo>
                  <a:pt x="181" y="34"/>
                  <a:pt x="181" y="34"/>
                  <a:pt x="181" y="34"/>
                </a:cubicBezTo>
                <a:lnTo>
                  <a:pt x="16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37" name="表格 36">
            <a:extLst>
              <a:ext uri="{FF2B5EF4-FFF2-40B4-BE49-F238E27FC236}">
                <a16:creationId xmlns:a16="http://schemas.microsoft.com/office/drawing/2014/main" id="{28C078EE-5524-4AEC-95AD-9D9070632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278286"/>
              </p:ext>
            </p:extLst>
          </p:nvPr>
        </p:nvGraphicFramePr>
        <p:xfrm>
          <a:off x="8156325" y="0"/>
          <a:ext cx="3221288" cy="67665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21288">
                  <a:extLst>
                    <a:ext uri="{9D8B030D-6E8A-4147-A177-3AD203B41FA5}">
                      <a16:colId xmlns:a16="http://schemas.microsoft.com/office/drawing/2014/main" val="4246822578"/>
                    </a:ext>
                  </a:extLst>
                </a:gridCol>
              </a:tblGrid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 err="1">
                          <a:effectLst/>
                          <a:latin typeface="Berlin Sans FB Demi" panose="020E0802020502020306" pitchFamily="34" charset="0"/>
                        </a:rPr>
                        <a:t>ChildishGambinoVEVO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139705427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ibighit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098069395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BeckyGVEVO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929234528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 err="1">
                          <a:effectLst/>
                          <a:latin typeface="Berlin Sans FB Demi" panose="020E0802020502020306" pitchFamily="34" charset="0"/>
                        </a:rPr>
                        <a:t>TheWeekndVEVO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805755546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LuisFonsiVEVO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44680332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MalumaVEVO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82840449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YouTube Spotlight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07136324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Dude Perfect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002783879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Ed Sheeran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09951557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 err="1">
                          <a:effectLst/>
                          <a:latin typeface="Berlin Sans FB Demi" panose="020E0802020502020306" pitchFamily="34" charset="0"/>
                        </a:rPr>
                        <a:t>ArianaGrandeVevo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164531363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Marvel Entertainment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517398723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jypentertainment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372061226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Cardi B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465902948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Logan Paul Vlogs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4042677040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TaylorSwiftVEVO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137682834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FoxStarHindi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096059376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DrakeVEVO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903324954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CalvinHarrisVEVO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456384199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Selena Gomez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59631832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Sony Pictures Entertainment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696230632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Maroon5VEVO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484934334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Disney</a:t>
                      </a:r>
                      <a:r>
                        <a:rPr lang="zh-CN" alt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鈥</a:t>
                      </a:r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ixar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391055964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EminemVEVO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76821238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  <a:latin typeface="Berlin Sans FB Demi" panose="020E0802020502020306" pitchFamily="34" charset="0"/>
                        </a:rPr>
                        <a:t>ZaynVEVO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597008384"/>
                  </a:ext>
                </a:extLst>
              </a:tr>
              <a:tr h="27066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  <a:latin typeface="Berlin Sans FB Demi" panose="020E0802020502020306" pitchFamily="34" charset="0"/>
                        </a:rPr>
                        <a:t>David </a:t>
                      </a:r>
                      <a:r>
                        <a:rPr lang="en-US" sz="1700" u="none" strike="noStrike" dirty="0" err="1">
                          <a:effectLst/>
                          <a:latin typeface="Berlin Sans FB Demi" panose="020E0802020502020306" pitchFamily="34" charset="0"/>
                        </a:rPr>
                        <a:t>Dobrik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9279319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11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35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 p14:presetBounceEnd="62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7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8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1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1" dur="12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8" presetClass="emph" presetSubtype="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23" dur="1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33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5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350"/>
                                </p:stCondLst>
                                <p:childTnLst>
                                  <p:par>
                                    <p:cTn id="3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11" grpId="0"/>
          <p:bldP spid="14" grpId="0"/>
          <p:bldP spid="15" grpId="0"/>
          <p:bldP spid="18" grpId="0"/>
          <p:bldP spid="24" grpId="0"/>
          <p:bldP spid="34" grpId="0" animBg="1"/>
          <p:bldP spid="34" grpId="1" animBg="1"/>
          <p:bldP spid="6" grpId="0" animBg="1"/>
          <p:bldP spid="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35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1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1" dur="12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8" presetClass="emph" presetSubtype="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23" dur="1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33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5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350"/>
                                </p:stCondLst>
                                <p:childTnLst>
                                  <p:par>
                                    <p:cTn id="3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11" grpId="0"/>
          <p:bldP spid="14" grpId="0"/>
          <p:bldP spid="15" grpId="0"/>
          <p:bldP spid="18" grpId="0"/>
          <p:bldP spid="24" grpId="0"/>
          <p:bldP spid="34" grpId="0" animBg="1"/>
          <p:bldP spid="34" grpId="1" animBg="1"/>
          <p:bldP spid="6" grpId="0" animBg="1"/>
          <p:bldP spid="8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2691326" y="-307200"/>
            <a:ext cx="7624689" cy="7460622"/>
            <a:chOff x="5322280" y="390377"/>
            <a:chExt cx="5883812" cy="5757205"/>
          </a:xfrm>
          <a:effectLst/>
        </p:grpSpPr>
        <p:sp>
          <p:nvSpPr>
            <p:cNvPr id="6" name="椭圆 5"/>
            <p:cNvSpPr/>
            <p:nvPr/>
          </p:nvSpPr>
          <p:spPr>
            <a:xfrm>
              <a:off x="5322280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7" name="椭圆 6"/>
            <p:cNvSpPr/>
            <p:nvPr/>
          </p:nvSpPr>
          <p:spPr>
            <a:xfrm>
              <a:off x="5378548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8" name="椭圆 7"/>
            <p:cNvSpPr/>
            <p:nvPr/>
          </p:nvSpPr>
          <p:spPr>
            <a:xfrm>
              <a:off x="5448887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</p:grpSp>
      <p:sp>
        <p:nvSpPr>
          <p:cNvPr id="12" name="任意多边形 11"/>
          <p:cNvSpPr/>
          <p:nvPr/>
        </p:nvSpPr>
        <p:spPr>
          <a:xfrm>
            <a:off x="1821872" y="-5897"/>
            <a:ext cx="10610548" cy="6858000"/>
          </a:xfrm>
          <a:custGeom>
            <a:avLst/>
            <a:gdLst>
              <a:gd name="connsiteX0" fmla="*/ 1470088 w 10610548"/>
              <a:gd name="connsiteY0" fmla="*/ 0 h 6858000"/>
              <a:gd name="connsiteX1" fmla="*/ 9140460 w 10610548"/>
              <a:gd name="connsiteY1" fmla="*/ 0 h 6858000"/>
              <a:gd name="connsiteX2" fmla="*/ 9232334 w 10610548"/>
              <a:gd name="connsiteY2" fmla="*/ 96364 h 6858000"/>
              <a:gd name="connsiteX3" fmla="*/ 10610548 w 10610548"/>
              <a:gd name="connsiteY3" fmla="*/ 3663510 h 6858000"/>
              <a:gd name="connsiteX4" fmla="*/ 9556578 w 10610548"/>
              <a:gd name="connsiteY4" fmla="*/ 6837740 h 6858000"/>
              <a:gd name="connsiteX5" fmla="*/ 9540657 w 10610548"/>
              <a:gd name="connsiteY5" fmla="*/ 6858000 h 6858000"/>
              <a:gd name="connsiteX6" fmla="*/ 1069892 w 10610548"/>
              <a:gd name="connsiteY6" fmla="*/ 6858000 h 6858000"/>
              <a:gd name="connsiteX7" fmla="*/ 1053970 w 10610548"/>
              <a:gd name="connsiteY7" fmla="*/ 6837740 h 6858000"/>
              <a:gd name="connsiteX8" fmla="*/ 0 w 10610548"/>
              <a:gd name="connsiteY8" fmla="*/ 3663510 h 6858000"/>
              <a:gd name="connsiteX9" fmla="*/ 1378214 w 10610548"/>
              <a:gd name="connsiteY9" fmla="*/ 9636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10548" h="6858000">
                <a:moveTo>
                  <a:pt x="1470088" y="0"/>
                </a:moveTo>
                <a:lnTo>
                  <a:pt x="9140460" y="0"/>
                </a:lnTo>
                <a:lnTo>
                  <a:pt x="9232334" y="96364"/>
                </a:lnTo>
                <a:cubicBezTo>
                  <a:pt x="10088642" y="1038512"/>
                  <a:pt x="10610548" y="2290062"/>
                  <a:pt x="10610548" y="3663510"/>
                </a:cubicBezTo>
                <a:cubicBezTo>
                  <a:pt x="10610548" y="4853832"/>
                  <a:pt x="10218539" y="5952594"/>
                  <a:pt x="9556578" y="6837740"/>
                </a:cubicBezTo>
                <a:lnTo>
                  <a:pt x="9540657" y="6858000"/>
                </a:lnTo>
                <a:lnTo>
                  <a:pt x="1069892" y="6858000"/>
                </a:lnTo>
                <a:lnTo>
                  <a:pt x="1053970" y="6837740"/>
                </a:lnTo>
                <a:cubicBezTo>
                  <a:pt x="392010" y="5952594"/>
                  <a:pt x="0" y="4853832"/>
                  <a:pt x="0" y="3663510"/>
                </a:cubicBezTo>
                <a:cubicBezTo>
                  <a:pt x="0" y="2290062"/>
                  <a:pt x="521906" y="1038512"/>
                  <a:pt x="1378214" y="96364"/>
                </a:cubicBezTo>
                <a:close/>
              </a:path>
            </a:pathLst>
          </a:cu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810887" y="3099937"/>
            <a:ext cx="203132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+mj-lt"/>
              </a:rPr>
              <a:t>实力榜单</a:t>
            </a:r>
          </a:p>
        </p:txBody>
      </p:sp>
      <p:sp>
        <p:nvSpPr>
          <p:cNvPr id="14" name="矩形 13"/>
          <p:cNvSpPr/>
          <p:nvPr/>
        </p:nvSpPr>
        <p:spPr>
          <a:xfrm>
            <a:off x="5560266" y="2684446"/>
            <a:ext cx="551644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r>
              <a:rPr lang="en-US" altLang="zh-CN" b="1" dirty="0">
                <a:latin typeface="Arial Black" panose="020B0A04020102020204" pitchFamily="34" charset="0"/>
              </a:rPr>
              <a:t>Rank</a:t>
            </a:r>
          </a:p>
          <a:p>
            <a:r>
              <a:rPr lang="en-US" altLang="zh-CN" dirty="0"/>
              <a:t>=</a:t>
            </a:r>
          </a:p>
          <a:p>
            <a:r>
              <a:rPr lang="en-US" altLang="zh-CN" dirty="0"/>
              <a:t>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Berlin Sans FB Demi" panose="020E0802020502020306" pitchFamily="34" charset="0"/>
              </a:rPr>
              <a:t>[@[timelast_max]]*0.35+ [@[timelast_avg]]*0.65+ [@[timelast_max]]-[@[timelast_min]]*[@[video_num]]*0.1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Berlin Sans FB Demi" panose="020E0802020502020306" pitchFamily="34" charset="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8D5133B-566D-4C26-800A-0F7F9AA162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271820"/>
              </p:ext>
            </p:extLst>
          </p:nvPr>
        </p:nvGraphicFramePr>
        <p:xfrm>
          <a:off x="90835" y="5897"/>
          <a:ext cx="2720052" cy="684620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20052">
                  <a:extLst>
                    <a:ext uri="{9D8B030D-6E8A-4147-A177-3AD203B41FA5}">
                      <a16:colId xmlns:a16="http://schemas.microsoft.com/office/drawing/2014/main" val="2739258726"/>
                    </a:ext>
                  </a:extLst>
                </a:gridCol>
              </a:tblGrid>
              <a:tr h="50205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Berlin Sans FB Demi" panose="020E0802020502020306" pitchFamily="34" charset="0"/>
                        </a:rPr>
                        <a:t>The Tonight Show Starring Jimmy Fallon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477003708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Saturday Night Live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7274321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TheEllenShow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850932780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Late Night with Seth Meyers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62599414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INSIDER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876655537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Netflix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834021235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CNN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880674223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Washington Post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192371854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Vox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910344980"/>
                  </a:ext>
                </a:extLst>
              </a:tr>
              <a:tr h="50205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The Late Show with Stephen Colbert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549698370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WIRED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780505958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Jimmy Kimmel Live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2909493109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20th Century Fox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732454528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Berlin Sans FB Demi" panose="020E0802020502020306" pitchFamily="34" charset="0"/>
                        </a:rPr>
                        <a:t>First We Feast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017198211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NBA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87196147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Berlin Sans FB Demi" panose="020E0802020502020306" pitchFamily="34" charset="0"/>
                        </a:rPr>
                        <a:t>ESPN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364588839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Complex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394704166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jacksfilms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923634061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Team Coco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654201497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E! Entertainment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142710118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ABC News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85901115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NikkieTutorials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1750362680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CollegeHumor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702666102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Berlin Sans FB Demi" panose="020E0802020502020306" pitchFamily="34" charset="0"/>
                        </a:rPr>
                        <a:t>Good Mythical Morning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3762699895"/>
                  </a:ext>
                </a:extLst>
              </a:tr>
              <a:tr h="25400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Berlin Sans FB Demi" panose="020E0802020502020306" pitchFamily="34" charset="0"/>
                        </a:rPr>
                        <a:t>Warner Bros. Pictures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Berlin Sans FB Demi" panose="020E0802020502020306" pitchFamily="34" charset="0"/>
                        <a:ea typeface="宋体" panose="02010600030101010101" pitchFamily="2" charset="-122"/>
                      </a:endParaRPr>
                    </a:p>
                  </a:txBody>
                  <a:tcPr marL="6216" marR="6216" marT="6216" marB="0" anchor="b"/>
                </a:tc>
                <a:extLst>
                  <a:ext uri="{0D108BD9-81ED-4DB2-BD59-A6C34878D82A}">
                    <a16:rowId xmlns:a16="http://schemas.microsoft.com/office/drawing/2014/main" val="4185710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2816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8053 0.000859 L 0 0 E" pathEditMode="relative" ptsTypes="">
                                      <p:cBhvr>
                                        <p:cTn id="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from x="77168" y="77168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</TotalTime>
  <Words>624</Words>
  <Application>Microsoft Office PowerPoint</Application>
  <PresentationFormat>宽屏</PresentationFormat>
  <Paragraphs>271</Paragraphs>
  <Slides>17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9" baseType="lpstr">
      <vt:lpstr>等线</vt:lpstr>
      <vt:lpstr>等线 Light</vt:lpstr>
      <vt:lpstr>方正姚体</vt:lpstr>
      <vt:lpstr>华光标题宋_CNKI</vt:lpstr>
      <vt:lpstr>华光美黑_CNKI</vt:lpstr>
      <vt:lpstr>华光准圆_CNKI</vt:lpstr>
      <vt:lpstr>宋体</vt:lpstr>
      <vt:lpstr>微软雅黑</vt:lpstr>
      <vt:lpstr>Arial</vt:lpstr>
      <vt:lpstr>Arial Black</vt:lpstr>
      <vt:lpstr>Berlin Sans FB Demi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admin</cp:lastModifiedBy>
  <cp:revision>28</cp:revision>
  <dcterms:created xsi:type="dcterms:W3CDTF">2020-07-18T01:26:52Z</dcterms:created>
  <dcterms:modified xsi:type="dcterms:W3CDTF">2020-07-19T07:20:59Z</dcterms:modified>
</cp:coreProperties>
</file>

<file path=docProps/thumbnail.jpeg>
</file>